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handoutMasterIdLst>
    <p:handoutMasterId r:id="rId75"/>
  </p:handoutMasterIdLst>
  <p:sldIdLst>
    <p:sldId id="943" r:id="rId2"/>
    <p:sldId id="397" r:id="rId3"/>
    <p:sldId id="1053" r:id="rId4"/>
    <p:sldId id="398" r:id="rId5"/>
    <p:sldId id="400" r:id="rId6"/>
    <p:sldId id="1059" r:id="rId7"/>
    <p:sldId id="1055" r:id="rId8"/>
    <p:sldId id="1056" r:id="rId9"/>
    <p:sldId id="1057" r:id="rId10"/>
    <p:sldId id="403" r:id="rId11"/>
    <p:sldId id="1058" r:id="rId12"/>
    <p:sldId id="405" r:id="rId13"/>
    <p:sldId id="406" r:id="rId14"/>
    <p:sldId id="407" r:id="rId15"/>
    <p:sldId id="401" r:id="rId16"/>
    <p:sldId id="1060" r:id="rId17"/>
    <p:sldId id="1061" r:id="rId18"/>
    <p:sldId id="411" r:id="rId19"/>
    <p:sldId id="432" r:id="rId20"/>
    <p:sldId id="414" r:id="rId21"/>
    <p:sldId id="415" r:id="rId22"/>
    <p:sldId id="1062" r:id="rId23"/>
    <p:sldId id="417" r:id="rId24"/>
    <p:sldId id="418" r:id="rId25"/>
    <p:sldId id="1077" r:id="rId26"/>
    <p:sldId id="1079" r:id="rId27"/>
    <p:sldId id="1080" r:id="rId28"/>
    <p:sldId id="1064" r:id="rId29"/>
    <p:sldId id="421" r:id="rId30"/>
    <p:sldId id="423" r:id="rId31"/>
    <p:sldId id="422" r:id="rId32"/>
    <p:sldId id="424" r:id="rId33"/>
    <p:sldId id="1074" r:id="rId34"/>
    <p:sldId id="1066" r:id="rId35"/>
    <p:sldId id="1068" r:id="rId36"/>
    <p:sldId id="1069" r:id="rId37"/>
    <p:sldId id="1070" r:id="rId38"/>
    <p:sldId id="1071" r:id="rId39"/>
    <p:sldId id="1072" r:id="rId40"/>
    <p:sldId id="1073" r:id="rId41"/>
    <p:sldId id="425" r:id="rId42"/>
    <p:sldId id="431" r:id="rId43"/>
    <p:sldId id="1088" r:id="rId44"/>
    <p:sldId id="1089" r:id="rId45"/>
    <p:sldId id="441" r:id="rId46"/>
    <p:sldId id="439" r:id="rId47"/>
    <p:sldId id="440" r:id="rId48"/>
    <p:sldId id="442" r:id="rId49"/>
    <p:sldId id="443" r:id="rId50"/>
    <p:sldId id="444" r:id="rId51"/>
    <p:sldId id="1083" r:id="rId52"/>
    <p:sldId id="1086" r:id="rId53"/>
    <p:sldId id="1087" r:id="rId54"/>
    <p:sldId id="1076" r:id="rId55"/>
    <p:sldId id="1065" r:id="rId56"/>
    <p:sldId id="1078" r:id="rId57"/>
    <p:sldId id="1081" r:id="rId58"/>
    <p:sldId id="1084" r:id="rId59"/>
    <p:sldId id="1082" r:id="rId60"/>
    <p:sldId id="944" r:id="rId61"/>
    <p:sldId id="1045" r:id="rId62"/>
    <p:sldId id="1046" r:id="rId63"/>
    <p:sldId id="1047" r:id="rId64"/>
    <p:sldId id="1051" r:id="rId65"/>
    <p:sldId id="882" r:id="rId66"/>
    <p:sldId id="883" r:id="rId67"/>
    <p:sldId id="1049" r:id="rId68"/>
    <p:sldId id="1050" r:id="rId69"/>
    <p:sldId id="885" r:id="rId70"/>
    <p:sldId id="1052" r:id="rId71"/>
    <p:sldId id="429" r:id="rId72"/>
    <p:sldId id="306" r:id="rId7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0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07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24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39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13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62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78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16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15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6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54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84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25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99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09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33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46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44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03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589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75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40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573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862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206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151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70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8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945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8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358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24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920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518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145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03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331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431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039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903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33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15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00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451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232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384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017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520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302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464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765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102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552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81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701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75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243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748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009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525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4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27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12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00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lpython.com/lessons/tuple-assignment-packing-unpacking" TargetMode="External"/><Relationship Id="rId4" Type="http://schemas.openxmlformats.org/officeDocument/2006/relationships/hyperlink" Target="https://stackabuse.com/unpacking-in-python-beyond-parallel-assignmen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36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6.png"/><Relationship Id="rId7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0.png"/><Relationship Id="rId9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3.png"/><Relationship Id="rId7" Type="http://schemas.openxmlformats.org/officeDocument/2006/relationships/image" Target="NULL"/><Relationship Id="rId2" Type="http://schemas.openxmlformats.org/officeDocument/2006/relationships/hyperlink" Target="https://en.wikipedia.org/wiki/Lotka%E2%80%93Volterra_equation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440.png"/><Relationship Id="rId4" Type="http://schemas.openxmlformats.org/officeDocument/2006/relationships/image" Target="../media/image104.png"/><Relationship Id="rId9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108.png"/><Relationship Id="rId7" Type="http://schemas.openxmlformats.org/officeDocument/2006/relationships/image" Target="NUL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05.png"/><Relationship Id="rId4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110.png"/><Relationship Id="rId7" Type="http://schemas.openxmlformats.org/officeDocument/2006/relationships/image" Target="NUL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4" Type="http://schemas.openxmlformats.org/officeDocument/2006/relationships/image" Target="../media/image105.png"/><Relationship Id="rId9" Type="http://schemas.openxmlformats.org/officeDocument/2006/relationships/image" Target="../media/image5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12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NULL"/><Relationship Id="rId7" Type="http://schemas.openxmlformats.org/officeDocument/2006/relationships/image" Target="../media/image114.jpe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116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117.png"/><Relationship Id="rId9" Type="http://schemas.openxmlformats.org/officeDocument/2006/relationships/image" Target="../media/image6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019655"/>
            <a:chOff x="5697345" y="814191"/>
            <a:chExt cx="3172691" cy="4019655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505982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Foundations of</a:t>
              </a:r>
            </a:p>
            <a:p>
              <a:pPr algn="ctr"/>
              <a:r>
                <a:rPr lang="en-US" sz="2400" b="1" dirty="0"/>
                <a:t>Quantum Computing</a:t>
              </a:r>
            </a:p>
            <a:p>
              <a:pPr algn="ctr"/>
              <a:r>
                <a:rPr lang="en-US" sz="2400" dirty="0"/>
                <a:t>(QIS 301)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187515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11</a:t>
              </a:r>
            </a:p>
            <a:p>
              <a:pPr algn="ctr"/>
              <a:r>
                <a:rPr lang="en-US" dirty="0"/>
                <a:t>Differential Equations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18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9D11E0-0A5F-4631-862F-939E453FB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80" y="1465614"/>
            <a:ext cx="7066641" cy="4986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 </a:t>
            </a:r>
            <a:r>
              <a:rPr lang="en-US" sz="3200" dirty="0">
                <a:latin typeface="+mn-lt"/>
              </a:rPr>
              <a:t>projectile_motion.py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Line Callout 2 6"/>
              <p:cNvSpPr/>
              <p:nvPr/>
            </p:nvSpPr>
            <p:spPr>
              <a:xfrm>
                <a:off x="5232780" y="3268559"/>
                <a:ext cx="3062808" cy="365126"/>
              </a:xfrm>
              <a:prstGeom prst="borderCallout2">
                <a:avLst>
                  <a:gd name="adj1" fmla="val 49053"/>
                  <a:gd name="adj2" fmla="val -3418"/>
                  <a:gd name="adj3" fmla="val 50062"/>
                  <a:gd name="adj4" fmla="val -52793"/>
                  <a:gd name="adj5" fmla="val 49486"/>
                  <a:gd name="adj6" fmla="val -86436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Fix this initial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Line Callout 2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780" y="3268559"/>
                <a:ext cx="3062808" cy="365126"/>
              </a:xfrm>
              <a:prstGeom prst="borderCallout2">
                <a:avLst>
                  <a:gd name="adj1" fmla="val 49053"/>
                  <a:gd name="adj2" fmla="val -3418"/>
                  <a:gd name="adj3" fmla="val 50062"/>
                  <a:gd name="adj4" fmla="val -52793"/>
                  <a:gd name="adj5" fmla="val 49486"/>
                  <a:gd name="adj6" fmla="val -86436"/>
                </a:avLst>
              </a:prstGeom>
              <a:blipFill>
                <a:blip r:embed="rId4"/>
                <a:stretch>
                  <a:fillRect t="-4615" b="-20000"/>
                </a:stretch>
              </a:blipFill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45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E4A113-118E-4EE5-B918-26858C913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1156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projectile_motion.py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23E13B-FCC4-4C6A-82C9-3941C9B72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465" y="5591862"/>
            <a:ext cx="1660702" cy="2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5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Nuclear Decay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number of nuclei at time t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blipFill>
                <a:blip r:embed="rId3"/>
                <a:stretch>
                  <a:fillRect l="-2467" t="-28889" r="-360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63654" y="2564664"/>
                <a:ext cx="1336200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654" y="2564664"/>
                <a:ext cx="1336200" cy="527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mean lifetime (half life)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19151" y="3450165"/>
                <a:ext cx="2373470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151" y="3450165"/>
                <a:ext cx="2373470" cy="5375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45680" y="4345604"/>
                <a:ext cx="2740622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4345604"/>
                <a:ext cx="2740622" cy="5375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04701" y="5275073"/>
                <a:ext cx="2802370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01" y="5275073"/>
                <a:ext cx="2802370" cy="5257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6B20F01-E41E-48F4-8309-5B86AD5D5648}"/>
              </a:ext>
            </a:extLst>
          </p:cNvPr>
          <p:cNvSpPr/>
          <p:nvPr/>
        </p:nvSpPr>
        <p:spPr>
          <a:xfrm>
            <a:off x="2686051" y="6111210"/>
            <a:ext cx="2470358" cy="427703"/>
          </a:xfrm>
          <a:prstGeom prst="wedgeRoundRectCallout">
            <a:avLst>
              <a:gd name="adj1" fmla="val 45285"/>
              <a:gd name="adj2" fmla="val -11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E36D1290-77E7-4AD4-9ADE-51F52ECB9EA2}"/>
              </a:ext>
            </a:extLst>
          </p:cNvPr>
          <p:cNvSpPr/>
          <p:nvPr/>
        </p:nvSpPr>
        <p:spPr>
          <a:xfrm>
            <a:off x="6612191" y="3278499"/>
            <a:ext cx="2192596" cy="880913"/>
          </a:xfrm>
          <a:prstGeom prst="wedgeRoundRectCallout">
            <a:avLst>
              <a:gd name="adj1" fmla="val -72933"/>
              <a:gd name="adj2" fmla="val -48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Fermat's Difference Quotient</a:t>
            </a:r>
          </a:p>
        </p:txBody>
      </p:sp>
    </p:spTree>
    <p:extLst>
      <p:ext uri="{BB962C8B-B14F-4D97-AF65-F5344CB8AC3E}">
        <p14:creationId xmlns:p14="http://schemas.microsoft.com/office/powerpoint/2010/main" val="211984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3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Fluorine-18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368987"/>
            <a:ext cx="6076950" cy="4562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65523" y="2875935"/>
            <a:ext cx="2802193" cy="280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4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Fluorine-18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80" y="1468581"/>
            <a:ext cx="7142639" cy="4698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33" y="434446"/>
            <a:ext cx="1252307" cy="10341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684" y="2013945"/>
            <a:ext cx="1084006" cy="314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325" y="1825863"/>
            <a:ext cx="1164724" cy="378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325" y="1825073"/>
            <a:ext cx="271495" cy="1331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0554" y="1825073"/>
            <a:ext cx="271495" cy="1331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775" y="1702194"/>
            <a:ext cx="271495" cy="133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725509-B454-4BEE-8C52-95FD01B75869}"/>
              </a:ext>
            </a:extLst>
          </p:cNvPr>
          <p:cNvSpPr txBox="1"/>
          <p:nvPr/>
        </p:nvSpPr>
        <p:spPr>
          <a:xfrm>
            <a:off x="303938" y="4653981"/>
            <a:ext cx="1739495" cy="1754326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least </a:t>
            </a:r>
            <a:r>
              <a:rPr lang="en-US" b="1" dirty="0"/>
              <a:t>5%</a:t>
            </a:r>
            <a:r>
              <a:rPr lang="en-US" dirty="0"/>
              <a:t> of the injected Flourine-18 must still be present to be detected</a:t>
            </a:r>
          </a:p>
        </p:txBody>
      </p:sp>
    </p:spTree>
    <p:extLst>
      <p:ext uri="{BB962C8B-B14F-4D97-AF65-F5344CB8AC3E}">
        <p14:creationId xmlns:p14="http://schemas.microsoft.com/office/powerpoint/2010/main" val="258827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8DBF1D7E-1C48-46D5-969E-07E0BF958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36" y="2094545"/>
            <a:ext cx="6740727" cy="16290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nuclear_decay.py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AA6C1E-9177-4506-8BC9-5FA39355EF56}"/>
              </a:ext>
            </a:extLst>
          </p:cNvPr>
          <p:cNvGrpSpPr/>
          <p:nvPr/>
        </p:nvGrpSpPr>
        <p:grpSpPr>
          <a:xfrm>
            <a:off x="7660057" y="2289590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653A66D-62E8-4A8C-888C-88CC057F5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48AB67-6C81-4AD6-BB7F-77604E7FC3D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B1C58-757C-4F5E-A81B-385471E43705}"/>
              </a:ext>
            </a:extLst>
          </p:cNvPr>
          <p:cNvGrpSpPr/>
          <p:nvPr/>
        </p:nvGrpSpPr>
        <p:grpSpPr>
          <a:xfrm>
            <a:off x="7404047" y="3127943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43D938-E553-4FDA-9257-3E4CFCF99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9A722E-95D6-4117-B2ED-9C41A374E0A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90ACC145-DC3F-490D-A2D3-40DAEC0379E0}"/>
              </a:ext>
            </a:extLst>
          </p:cNvPr>
          <p:cNvSpPr/>
          <p:nvPr/>
        </p:nvSpPr>
        <p:spPr>
          <a:xfrm>
            <a:off x="1791929" y="2403987"/>
            <a:ext cx="560439" cy="199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363BA4-A422-4718-A96F-D92F4AB374F8}"/>
              </a:ext>
            </a:extLst>
          </p:cNvPr>
          <p:cNvSpPr/>
          <p:nvPr/>
        </p:nvSpPr>
        <p:spPr>
          <a:xfrm>
            <a:off x="6791990" y="3198310"/>
            <a:ext cx="560439" cy="199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DA48CE7-4C08-46F2-9249-DEE09ED9CCBB}"/>
              </a:ext>
            </a:extLst>
          </p:cNvPr>
          <p:cNvCxnSpPr>
            <a:stCxn id="33" idx="1"/>
            <a:endCxn id="34" idx="2"/>
          </p:cNvCxnSpPr>
          <p:nvPr/>
        </p:nvCxnSpPr>
        <p:spPr>
          <a:xfrm rot="10800000" flipH="1" flipV="1">
            <a:off x="1791928" y="2503537"/>
            <a:ext cx="5280281" cy="893873"/>
          </a:xfrm>
          <a:prstGeom prst="bentConnector4">
            <a:avLst>
              <a:gd name="adj1" fmla="val -4329"/>
              <a:gd name="adj2" fmla="val 125574"/>
            </a:avLst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61A09A-6A3A-4193-B469-F39842F536F2}"/>
              </a:ext>
            </a:extLst>
          </p:cNvPr>
          <p:cNvSpPr txBox="1"/>
          <p:nvPr/>
        </p:nvSpPr>
        <p:spPr>
          <a:xfrm>
            <a:off x="2547782" y="3926364"/>
            <a:ext cx="3768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Unpacking in Python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90701D-3DC1-427E-AEC1-B7BA2B93A2D3}"/>
              </a:ext>
            </a:extLst>
          </p:cNvPr>
          <p:cNvSpPr txBox="1"/>
          <p:nvPr/>
        </p:nvSpPr>
        <p:spPr>
          <a:xfrm>
            <a:off x="722846" y="5412336"/>
            <a:ext cx="741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https://stackabuse.com/unpacking-in-python-beyond-parallel-assignment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5B40BC-7A08-4712-A482-158730FEC3D8}"/>
              </a:ext>
            </a:extLst>
          </p:cNvPr>
          <p:cNvSpPr txBox="1"/>
          <p:nvPr/>
        </p:nvSpPr>
        <p:spPr>
          <a:xfrm>
            <a:off x="1006697" y="4921093"/>
            <a:ext cx="6850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https://realpython.com/lessons/tuple-assignment-packing-unpacking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54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491850-DE38-426B-A548-2CBFD4493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067" y="1700540"/>
            <a:ext cx="7080713" cy="4655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nuclear_decay.py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AA6C1E-9177-4506-8BC9-5FA39355EF56}"/>
              </a:ext>
            </a:extLst>
          </p:cNvPr>
          <p:cNvGrpSpPr/>
          <p:nvPr/>
        </p:nvGrpSpPr>
        <p:grpSpPr>
          <a:xfrm>
            <a:off x="3629447" y="201536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653A66D-62E8-4A8C-888C-88CC057F5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48AB67-6C81-4AD6-BB7F-77604E7FC3D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B1C58-757C-4F5E-A81B-385471E43705}"/>
              </a:ext>
            </a:extLst>
          </p:cNvPr>
          <p:cNvGrpSpPr/>
          <p:nvPr/>
        </p:nvGrpSpPr>
        <p:grpSpPr>
          <a:xfrm>
            <a:off x="5664725" y="2290038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43D938-E553-4FDA-9257-3E4CFCF99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9A722E-95D6-4117-B2ED-9C41A374E0A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D3E88B-66D4-4656-A64E-A8C6F4C74536}"/>
              </a:ext>
            </a:extLst>
          </p:cNvPr>
          <p:cNvGrpSpPr/>
          <p:nvPr/>
        </p:nvGrpSpPr>
        <p:grpSpPr>
          <a:xfrm>
            <a:off x="5664725" y="2947739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37544C-4FCA-4C24-BFE0-A60C877154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C1957B1-7938-453B-B3D1-8BD2A5041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D82559-B8C2-4745-904E-28388AF65B18}"/>
              </a:ext>
            </a:extLst>
          </p:cNvPr>
          <p:cNvGrpSpPr/>
          <p:nvPr/>
        </p:nvGrpSpPr>
        <p:grpSpPr>
          <a:xfrm>
            <a:off x="7160957" y="3675632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53349B-9E40-4C0B-9471-8AC9F26F184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E6EEEC8-9280-4439-BFDD-14DE99009C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96FCE0-95A4-4C6E-936B-D34C3AF3BE6E}"/>
              </a:ext>
            </a:extLst>
          </p:cNvPr>
          <p:cNvGrpSpPr/>
          <p:nvPr/>
        </p:nvGrpSpPr>
        <p:grpSpPr>
          <a:xfrm>
            <a:off x="4509547" y="4452969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AC8583-4B6D-41CF-868F-A49C665C4A1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BB81680-6256-4756-BEE8-AFC1F4DB3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490E4F-9CF2-49AF-A542-BF91211C555E}"/>
              </a:ext>
            </a:extLst>
          </p:cNvPr>
          <p:cNvGrpSpPr/>
          <p:nvPr/>
        </p:nvGrpSpPr>
        <p:grpSpPr>
          <a:xfrm>
            <a:off x="5352178" y="5172208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2A94E2-727B-484A-868F-F960D124CE9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E66531E-7F1C-4D05-8A26-22AA02AB2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22BA8-CE0C-4557-A341-A40CC232FEA5}"/>
              </a:ext>
            </a:extLst>
          </p:cNvPr>
          <p:cNvGrpSpPr/>
          <p:nvPr/>
        </p:nvGrpSpPr>
        <p:grpSpPr>
          <a:xfrm>
            <a:off x="7602794" y="4831325"/>
            <a:ext cx="622505" cy="679471"/>
            <a:chOff x="4316991" y="6145916"/>
            <a:chExt cx="611611" cy="6794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39E6BCE-3674-4564-9394-9E7240F1AD0F}"/>
                </a:ext>
              </a:extLst>
            </p:cNvPr>
            <p:cNvSpPr txBox="1"/>
            <p:nvPr/>
          </p:nvSpPr>
          <p:spPr>
            <a:xfrm>
              <a:off x="4545144" y="614591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FE4184C-0F12-4D86-AD8D-5B9AD3B687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6991" y="6444050"/>
              <a:ext cx="288195" cy="38133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DD04724-EFAC-4135-BD05-F66F5F84EE64}"/>
              </a:ext>
            </a:extLst>
          </p:cNvPr>
          <p:cNvGrpSpPr/>
          <p:nvPr/>
        </p:nvGrpSpPr>
        <p:grpSpPr>
          <a:xfrm>
            <a:off x="5098258" y="5884290"/>
            <a:ext cx="1084769" cy="369332"/>
            <a:chOff x="3912011" y="6259384"/>
            <a:chExt cx="1084769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4EC5D6-B184-471E-8028-BC42E0EF208E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2BC8B9F-294E-41C9-882D-61BC43B90B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BCC8AE8-BDCB-4D91-99FC-419AE7169E78}"/>
              </a:ext>
            </a:extLst>
          </p:cNvPr>
          <p:cNvSpPr/>
          <p:nvPr/>
        </p:nvSpPr>
        <p:spPr>
          <a:xfrm>
            <a:off x="2169320" y="5510796"/>
            <a:ext cx="1497806" cy="23992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2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810CD7-1EBB-4F23-9B47-19B278FC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884" y="1787651"/>
            <a:ext cx="5897326" cy="34765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nuclear_decay.py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AA6C1E-9177-4506-8BC9-5FA39355EF56}"/>
              </a:ext>
            </a:extLst>
          </p:cNvPr>
          <p:cNvGrpSpPr/>
          <p:nvPr/>
        </p:nvGrpSpPr>
        <p:grpSpPr>
          <a:xfrm>
            <a:off x="4622133" y="294773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653A66D-62E8-4A8C-888C-88CC057F5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48AB67-6C81-4AD6-BB7F-77604E7FC3D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B1C58-757C-4F5E-A81B-385471E43705}"/>
              </a:ext>
            </a:extLst>
          </p:cNvPr>
          <p:cNvGrpSpPr/>
          <p:nvPr/>
        </p:nvGrpSpPr>
        <p:grpSpPr>
          <a:xfrm>
            <a:off x="5429016" y="4195433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43D938-E553-4FDA-9257-3E4CFCF99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9A722E-95D6-4117-B2ED-9C41A374E0A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D3E88B-66D4-4656-A64E-A8C6F4C74536}"/>
              </a:ext>
            </a:extLst>
          </p:cNvPr>
          <p:cNvGrpSpPr/>
          <p:nvPr/>
        </p:nvGrpSpPr>
        <p:grpSpPr>
          <a:xfrm>
            <a:off x="3667126" y="1749372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37544C-4FCA-4C24-BFE0-A60C877154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C1957B1-7938-453B-B3D1-8BD2A5041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D82559-B8C2-4745-904E-28388AF65B18}"/>
              </a:ext>
            </a:extLst>
          </p:cNvPr>
          <p:cNvGrpSpPr/>
          <p:nvPr/>
        </p:nvGrpSpPr>
        <p:grpSpPr>
          <a:xfrm>
            <a:off x="4834756" y="2244488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53349B-9E40-4C0B-9471-8AC9F26F184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E6EEEC8-9280-4439-BFDD-14DE99009C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96FCE0-95A4-4C6E-936B-D34C3AF3BE6E}"/>
              </a:ext>
            </a:extLst>
          </p:cNvPr>
          <p:cNvGrpSpPr/>
          <p:nvPr/>
        </p:nvGrpSpPr>
        <p:grpSpPr>
          <a:xfrm>
            <a:off x="4055652" y="4424132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AC8583-4B6D-41CF-868F-A49C665C4A1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BB81680-6256-4756-BEE8-AFC1F4DB3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490E4F-9CF2-49AF-A542-BF91211C555E}"/>
              </a:ext>
            </a:extLst>
          </p:cNvPr>
          <p:cNvGrpSpPr/>
          <p:nvPr/>
        </p:nvGrpSpPr>
        <p:grpSpPr>
          <a:xfrm>
            <a:off x="4834756" y="4680357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2A94E2-727B-484A-868F-F960D124CE9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E66531E-7F1C-4D05-8A26-22AA02AB2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BCC8AE8-BDCB-4D91-99FC-419AE7169E78}"/>
              </a:ext>
            </a:extLst>
          </p:cNvPr>
          <p:cNvSpPr/>
          <p:nvPr/>
        </p:nvSpPr>
        <p:spPr>
          <a:xfrm>
            <a:off x="3251020" y="4759225"/>
            <a:ext cx="1559105" cy="23992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37EFA0-EF63-4485-9646-1DE812E5F20F}"/>
                  </a:ext>
                </a:extLst>
              </p:cNvPr>
              <p:cNvSpPr txBox="1"/>
              <p:nvPr/>
            </p:nvSpPr>
            <p:spPr>
              <a:xfrm>
                <a:off x="6017097" y="2118315"/>
                <a:ext cx="1084464" cy="5442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37EFA0-EF63-4485-9646-1DE812E5F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097" y="2118315"/>
                <a:ext cx="1084464" cy="5442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67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nuclear_delay.py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C9ACD-7C36-4AEC-91F4-9F76716A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BFDEA8-E5F5-4140-8B7A-FF3CB90FDF31}"/>
              </a:ext>
            </a:extLst>
          </p:cNvPr>
          <p:cNvSpPr txBox="1"/>
          <p:nvPr/>
        </p:nvSpPr>
        <p:spPr>
          <a:xfrm>
            <a:off x="3923071" y="2896803"/>
            <a:ext cx="4859593" cy="203132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</a:t>
            </a:r>
            <a:r>
              <a:rPr lang="en-US" b="1" dirty="0"/>
              <a:t>two</a:t>
            </a:r>
            <a:r>
              <a:rPr lang="en-US" dirty="0"/>
              <a:t> key concepts does this graph indicate?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After 12 hours the ingested Fluorine-18 has decayed enough to not be a lingering threat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Medical staff must get patients into the PET scan within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5</a:t>
            </a:r>
            <a:r>
              <a:rPr lang="en-US" dirty="0"/>
              <a:t> hours after taking Fluorine-18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73DBFD-E711-4486-8A51-1C3F1013C7E3}"/>
              </a:ext>
            </a:extLst>
          </p:cNvPr>
          <p:cNvSpPr txBox="1"/>
          <p:nvPr/>
        </p:nvSpPr>
        <p:spPr>
          <a:xfrm>
            <a:off x="1717598" y="4532455"/>
            <a:ext cx="2124945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least </a:t>
            </a:r>
            <a:r>
              <a:rPr lang="en-US" b="1" dirty="0"/>
              <a:t>5%</a:t>
            </a:r>
            <a:r>
              <a:rPr lang="en-US" dirty="0"/>
              <a:t> of the injected Flourine-18 must still be present to be detected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67DF88-6D5E-47E8-9159-233CBCDEF9B1}"/>
              </a:ext>
            </a:extLst>
          </p:cNvPr>
          <p:cNvCxnSpPr>
            <a:cxnSpLocks/>
          </p:cNvCxnSpPr>
          <p:nvPr/>
        </p:nvCxnSpPr>
        <p:spPr>
          <a:xfrm>
            <a:off x="2286000" y="5832988"/>
            <a:ext cx="209427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83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E6C6B-547A-48EC-8E69-8444D9EA6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3337" y="671051"/>
            <a:ext cx="6717325" cy="2816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ECBFA-048A-41FF-8751-30D92A00D971}"/>
              </a:ext>
            </a:extLst>
          </p:cNvPr>
          <p:cNvSpPr txBox="1"/>
          <p:nvPr/>
        </p:nvSpPr>
        <p:spPr>
          <a:xfrm>
            <a:off x="2603089" y="316983"/>
            <a:ext cx="393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Hidden Figures</a:t>
            </a:r>
            <a:r>
              <a:rPr lang="en-US" dirty="0"/>
              <a:t>, Fox 2000 Pictures, 2016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B1D1F0-F1E7-4F3F-BC72-C24216A93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28" y="2358664"/>
            <a:ext cx="4084334" cy="3186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6A676-2F70-4C23-AC60-C288ECFA2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580" y="3127780"/>
            <a:ext cx="5609524" cy="32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9F0D93A-3AC9-4262-AF55-F031E91C1B74}"/>
              </a:ext>
            </a:extLst>
          </p:cNvPr>
          <p:cNvSpPr/>
          <p:nvPr/>
        </p:nvSpPr>
        <p:spPr>
          <a:xfrm>
            <a:off x="7057509" y="4884559"/>
            <a:ext cx="1706763" cy="502119"/>
          </a:xfrm>
          <a:prstGeom prst="wedgeRoundRectCallout">
            <a:avLst>
              <a:gd name="adj1" fmla="val -43541"/>
              <a:gd name="adj2" fmla="val 994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Euler’s Method</a:t>
            </a:r>
          </a:p>
        </p:txBody>
      </p:sp>
    </p:spTree>
    <p:extLst>
      <p:ext uri="{BB962C8B-B14F-4D97-AF65-F5344CB8AC3E}">
        <p14:creationId xmlns:p14="http://schemas.microsoft.com/office/powerpoint/2010/main" val="272907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simulate the </a:t>
            </a:r>
            <a:r>
              <a:rPr lang="en-US" sz="2400" b="1" dirty="0">
                <a:solidFill>
                  <a:srgbClr val="0070C0"/>
                </a:solidFill>
              </a:rPr>
              <a:t>trajectory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a circus cannon performer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</a:t>
            </a:r>
            <a:r>
              <a:rPr lang="en-US" sz="2400" b="1" dirty="0"/>
              <a:t>Euler’s Method </a:t>
            </a:r>
            <a:r>
              <a:rPr lang="en-US" sz="2400" dirty="0"/>
              <a:t>for finding numerical solutions to physical laws represented as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Obtain Euler’s Method from Fermat's definition of the</a:t>
            </a:r>
            <a:r>
              <a:rPr lang="en-US" sz="2000" b="1" dirty="0">
                <a:solidFill>
                  <a:srgbClr val="00B050"/>
                </a:solidFill>
              </a:rPr>
              <a:t> derivative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Model the radioactive decay of </a:t>
            </a:r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Fluorine-18</a:t>
            </a:r>
            <a:r>
              <a:rPr lang="en-US" sz="2000" dirty="0"/>
              <a:t> and </a:t>
            </a:r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Carbon-14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importance of </a:t>
            </a:r>
            <a:r>
              <a:rPr lang="en-US" sz="2400" b="1" dirty="0">
                <a:solidFill>
                  <a:srgbClr val="FF0000"/>
                </a:solidFill>
              </a:rPr>
              <a:t>stability</a:t>
            </a:r>
            <a:r>
              <a:rPr lang="en-US" sz="2400" dirty="0"/>
              <a:t> in numerical solutions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Euler’s Method to model the </a:t>
            </a:r>
            <a:r>
              <a:rPr lang="en-US" sz="2000" dirty="0">
                <a:solidFill>
                  <a:srgbClr val="0070C0"/>
                </a:solidFill>
              </a:rPr>
              <a:t>simple harmonic motion </a:t>
            </a:r>
            <a:r>
              <a:rPr lang="en-US" sz="2000" dirty="0"/>
              <a:t>of a single (unforced, undamped) pendulum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the </a:t>
            </a:r>
            <a:r>
              <a:rPr lang="en-US" sz="2000" b="1" dirty="0"/>
              <a:t>Euler-Crome</a:t>
            </a:r>
            <a:r>
              <a:rPr lang="en-US" sz="2000" dirty="0"/>
              <a:t>r method to eliminate artificial energy gain in the long-term modeling of a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Carbon-14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Radio carbon dating uses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𝟏𝟒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isotopes to date items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During their lifetime, organisms absorb a certain amount of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Carbon-14</a:t>
                </a:r>
                <a:r>
                  <a:rPr lang="en-US" sz="2400" dirty="0"/>
                  <a:t> that naturally exists in their environment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an organism dies, it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stops ingesting new Carbon-14 </a:t>
                </a:r>
                <a:r>
                  <a:rPr lang="en-US" sz="2400" dirty="0"/>
                  <a:t>atoms, and the amount already present in the tissues begins to undergo radioactive decay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It is known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sz="2400" dirty="0"/>
                  <a:t> has a half-life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5,730 years</a:t>
                </a:r>
                <a:r>
                  <a:rPr lang="en-US" sz="2400" dirty="0"/>
                  <a:t> and at least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0.1% </a:t>
                </a:r>
                <a:r>
                  <a:rPr lang="en-US" sz="2400" dirty="0"/>
                  <a:t>of the original amount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must be present to be detectable 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Given the half-life,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how far back in time </a:t>
                </a:r>
                <a:r>
                  <a:rPr lang="en-US" sz="2400" dirty="0"/>
                  <a:t>can scientists can use radio carbon dating to determine the age of an item?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722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2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36BCB35-DA9B-4B91-85C0-14D5E633A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49" y="2681481"/>
            <a:ext cx="7077903" cy="1627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nuclear_decay.py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D54CDB-5C8D-4945-9F4D-363CB91DCB0C}"/>
              </a:ext>
            </a:extLst>
          </p:cNvPr>
          <p:cNvSpPr/>
          <p:nvPr/>
        </p:nvSpPr>
        <p:spPr>
          <a:xfrm>
            <a:off x="1033049" y="3222523"/>
            <a:ext cx="5537357" cy="29315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9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nuclear_decay.py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18CD5-72C2-43BA-A857-66B6BD430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6642A7C1-5422-45D0-99AE-97F50A929580}"/>
                  </a:ext>
                </a:extLst>
              </p:cNvPr>
              <p:cNvSpPr/>
              <p:nvPr/>
            </p:nvSpPr>
            <p:spPr>
              <a:xfrm>
                <a:off x="4572000" y="4011561"/>
                <a:ext cx="2145889" cy="1143000"/>
              </a:xfrm>
              <a:prstGeom prst="wedgeRectCallout">
                <a:avLst>
                  <a:gd name="adj1" fmla="val 48169"/>
                  <a:gd name="adj2" fmla="val 117338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Modern detectors can only measure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amounts going back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~40,000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years</a:t>
                </a:r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6642A7C1-5422-45D0-99AE-97F50A929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011561"/>
                <a:ext cx="2145889" cy="1143000"/>
              </a:xfrm>
              <a:prstGeom prst="wedgeRectCallout">
                <a:avLst>
                  <a:gd name="adj1" fmla="val 48169"/>
                  <a:gd name="adj2" fmla="val 117338"/>
                </a:avLst>
              </a:prstGeom>
              <a:blipFill>
                <a:blip r:embed="rId4"/>
                <a:stretch>
                  <a:fillRect t="-2500" r="-28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01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blipFill>
                <a:blip r:embed="rId4"/>
                <a:stretch>
                  <a:fillRect l="-3409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blipFill>
                <a:blip r:embed="rId5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blipFill>
                <a:blip r:embed="rId7"/>
                <a:stretch>
                  <a:fillRect l="-4505" r="-63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63427" y="4674024"/>
                <a:ext cx="140096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27" y="4674024"/>
                <a:ext cx="1400960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27215" y="3180649"/>
                <a:ext cx="239501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215" y="3180649"/>
                <a:ext cx="2395015" cy="312650"/>
              </a:xfrm>
              <a:prstGeom prst="rect">
                <a:avLst/>
              </a:prstGeom>
              <a:blipFill>
                <a:blip r:embed="rId11"/>
                <a:stretch>
                  <a:fillRect l="-1781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994533" y="3810481"/>
                <a:ext cx="144494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533" y="3810481"/>
                <a:ext cx="1444946" cy="6481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4951091" y="4775789"/>
            <a:ext cx="1531828" cy="1644445"/>
            <a:chOff x="6137333" y="4800600"/>
            <a:chExt cx="1531828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180836" cy="1230225"/>
              <a:chOff x="6289733" y="5003487"/>
              <a:chExt cx="1180836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531828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F9FD2FA-1792-4EC7-BCB6-DEE0519F1A09}"/>
              </a:ext>
            </a:extLst>
          </p:cNvPr>
          <p:cNvSpPr/>
          <p:nvPr/>
        </p:nvSpPr>
        <p:spPr>
          <a:xfrm>
            <a:off x="6843243" y="3753905"/>
            <a:ext cx="1932047" cy="821629"/>
          </a:xfrm>
          <a:prstGeom prst="wedgeRoundRectCallout">
            <a:avLst>
              <a:gd name="adj1" fmla="val -69015"/>
              <a:gd name="adj2" fmla="val -3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But Euler’s Method works only on </a:t>
            </a:r>
            <a:r>
              <a:rPr lang="en-US" sz="1600" b="1" dirty="0">
                <a:solidFill>
                  <a:srgbClr val="FF0000"/>
                </a:solidFill>
              </a:rPr>
              <a:t>first order</a:t>
            </a:r>
            <a:r>
              <a:rPr lang="en-US" sz="1600" b="1" dirty="0"/>
              <a:t> ODEs! </a:t>
            </a:r>
            <a:r>
              <a:rPr lang="en-US" sz="1600" b="1" dirty="0">
                <a:sym typeface="Wingdings" panose="05000000000000000000" pitchFamily="2" charset="2"/>
              </a:rPr>
              <a:t>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4FC7B-D6C8-49BE-AA24-EA5BA3BD6B6F}"/>
              </a:ext>
            </a:extLst>
          </p:cNvPr>
          <p:cNvSpPr txBox="1"/>
          <p:nvPr/>
        </p:nvSpPr>
        <p:spPr>
          <a:xfrm>
            <a:off x="6740011" y="1475714"/>
            <a:ext cx="136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Gravity is a restoring force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BEAE7FC-3781-4755-A0B8-B0959E701347}"/>
              </a:ext>
            </a:extLst>
          </p:cNvPr>
          <p:cNvCxnSpPr>
            <a:stCxn id="5" idx="0"/>
            <a:endCxn id="6" idx="0"/>
          </p:cNvCxnSpPr>
          <p:nvPr/>
        </p:nvCxnSpPr>
        <p:spPr>
          <a:xfrm rot="5400000" flipH="1" flipV="1">
            <a:off x="6448486" y="647252"/>
            <a:ext cx="145444" cy="1802368"/>
          </a:xfrm>
          <a:prstGeom prst="curvedConnector3">
            <a:avLst>
              <a:gd name="adj1" fmla="val 257174"/>
            </a:avLst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36164B-3AE7-42C0-9955-02464E1354FB}"/>
              </a:ext>
            </a:extLst>
          </p:cNvPr>
          <p:cNvSpPr txBox="1"/>
          <p:nvPr/>
        </p:nvSpPr>
        <p:spPr>
          <a:xfrm>
            <a:off x="6658415" y="5071805"/>
            <a:ext cx="2057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can break the 2</a:t>
            </a:r>
            <a:r>
              <a:rPr lang="en-US" sz="1400" baseline="30000" dirty="0"/>
              <a:t>nd</a:t>
            </a:r>
            <a:r>
              <a:rPr lang="en-US" sz="1400" dirty="0"/>
              <a:t> order ODE into two linked first order ODEs and use </a:t>
            </a:r>
            <a:r>
              <a:rPr lang="en-US" sz="1400" b="1" dirty="0"/>
              <a:t>Euler’s method </a:t>
            </a:r>
            <a:r>
              <a:rPr lang="en-US" sz="1400" dirty="0"/>
              <a:t>on each</a:t>
            </a:r>
          </a:p>
        </p:txBody>
      </p:sp>
    </p:spTree>
    <p:extLst>
      <p:ext uri="{BB962C8B-B14F-4D97-AF65-F5344CB8AC3E}">
        <p14:creationId xmlns:p14="http://schemas.microsoft.com/office/powerpoint/2010/main" val="116709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6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380387" y="1767382"/>
            <a:ext cx="1531828" cy="1644445"/>
            <a:chOff x="6137333" y="4800600"/>
            <a:chExt cx="1531828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180836" cy="1230225"/>
              <a:chOff x="6289733" y="5003487"/>
              <a:chExt cx="1180836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531828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6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blipFill>
                <a:blip r:embed="rId8"/>
                <a:stretch>
                  <a:fillRect l="-2482" r="-248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23" idx="3"/>
            <a:endCxn id="6" idx="1"/>
          </p:cNvCxnSpPr>
          <p:nvPr/>
        </p:nvCxnSpPr>
        <p:spPr>
          <a:xfrm flipV="1">
            <a:off x="4736719" y="2226191"/>
            <a:ext cx="824512" cy="1125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3"/>
            <a:endCxn id="21" idx="1"/>
          </p:cNvCxnSpPr>
          <p:nvPr/>
        </p:nvCxnSpPr>
        <p:spPr>
          <a:xfrm flipV="1">
            <a:off x="4384865" y="2941760"/>
            <a:ext cx="1176366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09AB13E-94F6-4610-A131-02F490518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9519" y="3710628"/>
            <a:ext cx="3627131" cy="2572433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7BA6741-FC37-493A-8B04-588C3BB54048}"/>
              </a:ext>
            </a:extLst>
          </p:cNvPr>
          <p:cNvSpPr/>
          <p:nvPr/>
        </p:nvSpPr>
        <p:spPr>
          <a:xfrm>
            <a:off x="2153264" y="5137447"/>
            <a:ext cx="1714138" cy="745335"/>
          </a:xfrm>
          <a:prstGeom prst="wedgeRoundRectCallout">
            <a:avLst>
              <a:gd name="adj1" fmla="val 120117"/>
              <a:gd name="adj2" fmla="val -481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</p:spTree>
    <p:extLst>
      <p:ext uri="{BB962C8B-B14F-4D97-AF65-F5344CB8AC3E}">
        <p14:creationId xmlns:p14="http://schemas.microsoft.com/office/powerpoint/2010/main" val="314978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380387" y="1767382"/>
            <a:ext cx="1531828" cy="1644445"/>
            <a:chOff x="6137333" y="4800600"/>
            <a:chExt cx="1531828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180836" cy="1230225"/>
              <a:chOff x="6289733" y="5003487"/>
              <a:chExt cx="1180836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531828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6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blipFill>
                <a:blip r:embed="rId8"/>
                <a:stretch>
                  <a:fillRect l="-2482" r="-248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23" idx="3"/>
            <a:endCxn id="6" idx="1"/>
          </p:cNvCxnSpPr>
          <p:nvPr/>
        </p:nvCxnSpPr>
        <p:spPr>
          <a:xfrm flipV="1">
            <a:off x="4736719" y="2226191"/>
            <a:ext cx="824512" cy="1125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3"/>
            <a:endCxn id="21" idx="1"/>
          </p:cNvCxnSpPr>
          <p:nvPr/>
        </p:nvCxnSpPr>
        <p:spPr>
          <a:xfrm flipV="1">
            <a:off x="4384865" y="2941760"/>
            <a:ext cx="1176366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85C87-71AE-4D32-B7B4-452434FA719C}"/>
                  </a:ext>
                </a:extLst>
              </p:cNvPr>
              <p:cNvSpPr txBox="1"/>
              <p:nvPr/>
            </p:nvSpPr>
            <p:spPr>
              <a:xfrm>
                <a:off x="4653117" y="4232787"/>
                <a:ext cx="3347884" cy="1570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Note</a:t>
                </a:r>
                <a:r>
                  <a:rPr lang="en-US" dirty="0"/>
                  <a:t>: To avoid recalculating the constant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dirty="0"/>
                  <a:t> at every time step, we will precompute that value and store it in a variable called the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85C87-71AE-4D32-B7B4-452434FA7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117" y="4232787"/>
                <a:ext cx="3347884" cy="1570943"/>
              </a:xfrm>
              <a:prstGeom prst="rect">
                <a:avLst/>
              </a:prstGeom>
              <a:blipFill>
                <a:blip r:embed="rId9"/>
                <a:stretch>
                  <a:fillRect l="-182" t="-1938" r="-163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2E06D24-77E3-49EA-BB92-8B1AA1785074}"/>
              </a:ext>
            </a:extLst>
          </p:cNvPr>
          <p:cNvSpPr/>
          <p:nvPr/>
        </p:nvSpPr>
        <p:spPr>
          <a:xfrm>
            <a:off x="6622026" y="1974492"/>
            <a:ext cx="427703" cy="525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82013A-489B-49D6-901A-5592CE0005C8}"/>
              </a:ext>
            </a:extLst>
          </p:cNvPr>
          <p:cNvCxnSpPr>
            <a:cxnSpLocks/>
            <a:stCxn id="7" idx="0"/>
            <a:endCxn id="5" idx="3"/>
          </p:cNvCxnSpPr>
          <p:nvPr/>
        </p:nvCxnSpPr>
        <p:spPr>
          <a:xfrm rot="16200000" flipH="1">
            <a:off x="5896555" y="2913814"/>
            <a:ext cx="3043767" cy="1165123"/>
          </a:xfrm>
          <a:prstGeom prst="bentConnector4">
            <a:avLst>
              <a:gd name="adj1" fmla="val -7510"/>
              <a:gd name="adj2" fmla="val 11962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12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492CB3-EB22-45B0-B15A-221E4717C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238" y="1468581"/>
            <a:ext cx="6257143" cy="50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pendulum.py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957553" y="1561994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4960443" y="2091500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4975191" y="2850115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6783647" y="338642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6487446" y="3934955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4077928" y="458183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6606249" y="5562382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F365C54-6543-4FFE-AE18-6F93BD5F5DC5}"/>
              </a:ext>
            </a:extLst>
          </p:cNvPr>
          <p:cNvGrpSpPr/>
          <p:nvPr/>
        </p:nvGrpSpPr>
        <p:grpSpPr>
          <a:xfrm>
            <a:off x="4671167" y="5919328"/>
            <a:ext cx="1084769" cy="369332"/>
            <a:chOff x="3912011" y="6259384"/>
            <a:chExt cx="1084769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D7A907-103A-4530-BE0C-38D0940D8110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F6EFA0D-77B0-4EAB-A27C-7275E876B8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E7F03F1-D936-4563-BBD2-54BE9C55402F}"/>
              </a:ext>
            </a:extLst>
          </p:cNvPr>
          <p:cNvSpPr/>
          <p:nvPr/>
        </p:nvSpPr>
        <p:spPr>
          <a:xfrm>
            <a:off x="5262944" y="5619135"/>
            <a:ext cx="1307168" cy="25081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1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91EA9B-6D32-4291-8E70-41E54BE09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005" y="1338745"/>
            <a:ext cx="5714286" cy="5266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pendulum.py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D882AC-6C50-4C76-A9B0-85958369E1B5}"/>
                  </a:ext>
                </a:extLst>
              </p:cNvPr>
              <p:cNvSpPr txBox="1"/>
              <p:nvPr/>
            </p:nvSpPr>
            <p:spPr>
              <a:xfrm>
                <a:off x="4945120" y="3699192"/>
                <a:ext cx="795666" cy="5259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D882AC-6C50-4C76-A9B0-85958369E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120" y="3699192"/>
                <a:ext cx="795666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FE6D35-7CAB-4CCF-B523-9CF844AFC8A0}"/>
                  </a:ext>
                </a:extLst>
              </p:cNvPr>
              <p:cNvSpPr txBox="1"/>
              <p:nvPr/>
            </p:nvSpPr>
            <p:spPr>
              <a:xfrm>
                <a:off x="6104250" y="2983670"/>
                <a:ext cx="1180836" cy="5259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FE6D35-7CAB-4CCF-B523-9CF844AFC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250" y="2983670"/>
                <a:ext cx="1180836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C422F6C-A376-48AD-BB17-FCCB3172850E}"/>
              </a:ext>
            </a:extLst>
          </p:cNvPr>
          <p:cNvGrpSpPr/>
          <p:nvPr/>
        </p:nvGrpSpPr>
        <p:grpSpPr>
          <a:xfrm>
            <a:off x="5070832" y="1986670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7B07A74-A55B-49F0-8C67-4848B9DC09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B92ADF-76D0-4EC0-9C4C-1E0FCB902A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EA75FA-4A0B-4BE7-ACF0-BCC96084BF8D}"/>
              </a:ext>
            </a:extLst>
          </p:cNvPr>
          <p:cNvGrpSpPr/>
          <p:nvPr/>
        </p:nvGrpSpPr>
        <p:grpSpPr>
          <a:xfrm>
            <a:off x="3979103" y="2330625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C4AB933-BA4E-4A90-8AAA-7E2237DFE3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EC482B-1890-4D29-A0B3-4F252BA3F6C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0B15A2-BA10-406F-BC5C-611D3CC83C99}"/>
              </a:ext>
            </a:extLst>
          </p:cNvPr>
          <p:cNvGrpSpPr/>
          <p:nvPr/>
        </p:nvGrpSpPr>
        <p:grpSpPr>
          <a:xfrm>
            <a:off x="5125051" y="5291204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44C5B8-35BA-4E38-BAC4-372BB21DB95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C853091-8030-402D-96F7-037A08178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97450C-B643-49E2-ADC8-85D1368AEDC1}"/>
              </a:ext>
            </a:extLst>
          </p:cNvPr>
          <p:cNvGrpSpPr/>
          <p:nvPr/>
        </p:nvGrpSpPr>
        <p:grpSpPr>
          <a:xfrm>
            <a:off x="4952495" y="3060933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948F16-EDE1-4811-85C0-DEDD97AC5E2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62EE02F-C40C-4265-8DD8-86A07BE94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5067EF-0F05-44B4-BCFD-CCEF2052B2C9}"/>
              </a:ext>
            </a:extLst>
          </p:cNvPr>
          <p:cNvGrpSpPr/>
          <p:nvPr/>
        </p:nvGrpSpPr>
        <p:grpSpPr>
          <a:xfrm>
            <a:off x="3640505" y="3780251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72E9FF-C43E-4FD7-872E-1733FE9BC73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0D550FC-E5C0-4634-AF35-608CEC8731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1D2BE4A-819F-428C-99DC-F108CF819085}"/>
              </a:ext>
            </a:extLst>
          </p:cNvPr>
          <p:cNvGrpSpPr/>
          <p:nvPr/>
        </p:nvGrpSpPr>
        <p:grpSpPr>
          <a:xfrm>
            <a:off x="3256432" y="5957523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8FAD7C-D6FA-4605-9B9A-1DD9CD95B6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ED78DD8-EB58-47A3-93A7-15CAD8B837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AF429C-B641-436B-9BF6-C38E0B5E6E5F}"/>
              </a:ext>
            </a:extLst>
          </p:cNvPr>
          <p:cNvGrpSpPr/>
          <p:nvPr/>
        </p:nvGrpSpPr>
        <p:grpSpPr>
          <a:xfrm>
            <a:off x="4688719" y="6134815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CCBF05-1F2D-48F6-895B-5BFE9863ADF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9BFF258-3421-44C0-AFB1-C853EC132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04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pendulum.py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8F967-CC50-4278-A493-6FE6AEECE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4187"/>
            <a:ext cx="6114286" cy="520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58BAF5F-8152-48E1-8272-7A8C51255CD3}"/>
              </a:ext>
            </a:extLst>
          </p:cNvPr>
          <p:cNvSpPr txBox="1"/>
          <p:nvPr/>
        </p:nvSpPr>
        <p:spPr>
          <a:xfrm>
            <a:off x="831458" y="5156022"/>
            <a:ext cx="2986549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This is not good… The model predicts the pendulum will begin to swing wildly, which should not naturally happen!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0B9005-0ECE-43F7-970E-654843AF752F}"/>
              </a:ext>
            </a:extLst>
          </p:cNvPr>
          <p:cNvSpPr txBox="1"/>
          <p:nvPr/>
        </p:nvSpPr>
        <p:spPr>
          <a:xfrm>
            <a:off x="2458298" y="2713018"/>
            <a:ext cx="1841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Pendulum angular displacement from centerline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80CF252-4FFE-4015-88BC-179F2C356068}"/>
              </a:ext>
            </a:extLst>
          </p:cNvPr>
          <p:cNvCxnSpPr>
            <a:cxnSpLocks/>
          </p:cNvCxnSpPr>
          <p:nvPr/>
        </p:nvCxnSpPr>
        <p:spPr>
          <a:xfrm flipH="1">
            <a:off x="2495550" y="3298045"/>
            <a:ext cx="433868" cy="831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6E4DB9-7B75-4534-A75B-F6F65C47195E}"/>
                  </a:ext>
                </a:extLst>
              </p:cNvPr>
              <p:cNvSpPr txBox="1"/>
              <p:nvPr/>
            </p:nvSpPr>
            <p:spPr>
              <a:xfrm>
                <a:off x="2458298" y="3544015"/>
                <a:ext cx="176734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=0.1745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6E4DB9-7B75-4534-A75B-F6F65C471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298" y="3544015"/>
                <a:ext cx="1767342" cy="276999"/>
              </a:xfrm>
              <a:prstGeom prst="rect">
                <a:avLst/>
              </a:prstGeom>
              <a:blipFill>
                <a:blip r:embed="rId4"/>
                <a:stretch>
                  <a:fillRect l="-690" r="-10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71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Instability of Euler Method For Highly Oscillatory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3928602" cy="440556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Increasing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timeSteps</a:t>
            </a:r>
            <a:r>
              <a:rPr lang="en-US" sz="2400" dirty="0"/>
              <a:t> </a:t>
            </a:r>
            <a:r>
              <a:rPr lang="en-US" sz="2400" b="1" dirty="0"/>
              <a:t>10x</a:t>
            </a:r>
            <a:r>
              <a:rPr lang="en-US" sz="2400" dirty="0"/>
              <a:t> does not prevent the displacement from </a:t>
            </a:r>
            <a:r>
              <a:rPr lang="en-US" sz="2400" b="1" i="1" dirty="0">
                <a:solidFill>
                  <a:srgbClr val="FF0000"/>
                </a:solidFill>
              </a:rPr>
              <a:t>growing</a:t>
            </a:r>
            <a:r>
              <a:rPr lang="en-US" sz="2400" dirty="0"/>
              <a:t> after each oscillation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simple Euler method worked fine for modelling radioactive decay – but it is </a:t>
            </a:r>
            <a:r>
              <a:rPr lang="en-US" sz="2400" b="1" u="sng" dirty="0">
                <a:solidFill>
                  <a:srgbClr val="FF0000"/>
                </a:solidFill>
              </a:rPr>
              <a:t>unstable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for harmonic motion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energy</a:t>
            </a:r>
            <a:r>
              <a:rPr lang="en-US" sz="2400" dirty="0"/>
              <a:t> in the system is </a:t>
            </a:r>
            <a:r>
              <a:rPr lang="en-US" sz="2400" i="1" dirty="0">
                <a:solidFill>
                  <a:srgbClr val="7030A0"/>
                </a:solidFill>
              </a:rPr>
              <a:t>artificially</a:t>
            </a:r>
            <a:r>
              <a:rPr lang="en-US" sz="2400" dirty="0"/>
              <a:t> growing </a:t>
            </a:r>
            <a:r>
              <a:rPr lang="en-US" sz="2400" b="1" dirty="0"/>
              <a:t>over time</a:t>
            </a:r>
            <a:r>
              <a:rPr lang="en-US" sz="2400" dirty="0"/>
              <a:t> without any bounds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915325" y="2013768"/>
            <a:ext cx="3858429" cy="3200291"/>
            <a:chOff x="4915325" y="2013768"/>
            <a:chExt cx="3858429" cy="32002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216018" y="2013768"/>
                  <a:ext cx="3100721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𝑚𝑔𝑙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6018" y="2013768"/>
                  <a:ext cx="3100721" cy="51860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5692210" y="3825545"/>
                  <a:ext cx="2310568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210" y="3825545"/>
                  <a:ext cx="2310568" cy="5203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915325" y="4693660"/>
                  <a:ext cx="3858429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𝑚𝑔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5325" y="4693660"/>
                  <a:ext cx="3858429" cy="5203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5335922" y="2806549"/>
                  <a:ext cx="2860911" cy="7448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5922" y="2806549"/>
                  <a:ext cx="2860911" cy="7448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Elbow Connector 11"/>
          <p:cNvCxnSpPr>
            <a:cxnSpLocks/>
            <a:stCxn id="3" idx="2"/>
            <a:endCxn id="13" idx="0"/>
          </p:cNvCxnSpPr>
          <p:nvPr/>
        </p:nvCxnSpPr>
        <p:spPr>
          <a:xfrm rot="5400000" flipH="1" flipV="1">
            <a:off x="4133687" y="3226663"/>
            <a:ext cx="1463793" cy="4545267"/>
          </a:xfrm>
          <a:prstGeom prst="bentConnector5">
            <a:avLst>
              <a:gd name="adj1" fmla="val -15617"/>
              <a:gd name="adj2" fmla="val 44027"/>
              <a:gd name="adj3" fmla="val 11561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BD8BF6-315B-4923-A31C-B1AADEEDE0FE}"/>
              </a:ext>
            </a:extLst>
          </p:cNvPr>
          <p:cNvSpPr txBox="1"/>
          <p:nvPr/>
        </p:nvSpPr>
        <p:spPr>
          <a:xfrm>
            <a:off x="5569704" y="5323084"/>
            <a:ext cx="30337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7030A0"/>
                </a:solidFill>
              </a:rPr>
              <a:t>Due to the squaring of both variables, the next energy state will always be larger than the previous energy 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88DF5E-A8D7-4387-88B4-8B7126936FCA}"/>
              </a:ext>
            </a:extLst>
          </p:cNvPr>
          <p:cNvSpPr/>
          <p:nvPr/>
        </p:nvSpPr>
        <p:spPr>
          <a:xfrm>
            <a:off x="6961237" y="4767400"/>
            <a:ext cx="353962" cy="632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54E22E-2A01-44CF-9604-5269798FC4DD}"/>
              </a:ext>
            </a:extLst>
          </p:cNvPr>
          <p:cNvSpPr/>
          <p:nvPr/>
        </p:nvSpPr>
        <p:spPr>
          <a:xfrm>
            <a:off x="7678312" y="4767400"/>
            <a:ext cx="300564" cy="632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1">
            <a:extLst>
              <a:ext uri="{FF2B5EF4-FFF2-40B4-BE49-F238E27FC236}">
                <a16:creationId xmlns:a16="http://schemas.microsoft.com/office/drawing/2014/main" id="{48EE6436-B302-41E1-A4DD-39C0E00B6168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5400000" flipH="1" flipV="1">
            <a:off x="4478875" y="2881475"/>
            <a:ext cx="1463793" cy="5235643"/>
          </a:xfrm>
          <a:prstGeom prst="bentConnector5">
            <a:avLst>
              <a:gd name="adj1" fmla="val -15617"/>
              <a:gd name="adj2" fmla="val 38310"/>
              <a:gd name="adj3" fmla="val 11561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0F9730-E412-408C-9475-A53B900BF399}"/>
              </a:ext>
            </a:extLst>
          </p:cNvPr>
          <p:cNvSpPr txBox="1"/>
          <p:nvPr/>
        </p:nvSpPr>
        <p:spPr>
          <a:xfrm>
            <a:off x="5692211" y="1669121"/>
            <a:ext cx="765740" cy="307777"/>
          </a:xfrm>
          <a:prstGeom prst="rect">
            <a:avLst/>
          </a:prstGeom>
          <a:solidFill>
            <a:srgbClr val="007A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kinetic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C0B6C5-4A6C-4C0D-9B8C-3FB18F58A6A7}"/>
              </a:ext>
            </a:extLst>
          </p:cNvPr>
          <p:cNvSpPr txBox="1"/>
          <p:nvPr/>
        </p:nvSpPr>
        <p:spPr>
          <a:xfrm>
            <a:off x="7168584" y="1669121"/>
            <a:ext cx="876663" cy="307777"/>
          </a:xfrm>
          <a:prstGeom prst="rect">
            <a:avLst/>
          </a:prstGeom>
          <a:solidFill>
            <a:srgbClr val="007A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potential</a:t>
            </a:r>
          </a:p>
        </p:txBody>
      </p:sp>
    </p:spTree>
    <p:extLst>
      <p:ext uri="{BB962C8B-B14F-4D97-AF65-F5344CB8AC3E}">
        <p14:creationId xmlns:p14="http://schemas.microsoft.com/office/powerpoint/2010/main" val="269131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7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Estimate numerical solutions to ordinary differential equations (</a:t>
            </a:r>
            <a:r>
              <a:rPr lang="en-US" sz="2400" b="1" dirty="0"/>
              <a:t>ODE</a:t>
            </a:r>
            <a:r>
              <a:rPr lang="en-US" sz="2400" dirty="0"/>
              <a:t>s) using </a:t>
            </a:r>
            <a:r>
              <a:rPr lang="en-US" sz="2400" b="1" dirty="0">
                <a:solidFill>
                  <a:srgbClr val="0070C0"/>
                </a:solidFill>
              </a:rPr>
              <a:t>Runge-</a:t>
            </a:r>
            <a:r>
              <a:rPr lang="en-US" sz="2400" b="1" dirty="0" err="1">
                <a:solidFill>
                  <a:srgbClr val="0070C0"/>
                </a:solidFill>
              </a:rPr>
              <a:t>Kutta</a:t>
            </a:r>
            <a:r>
              <a:rPr lang="en-US" sz="2400" b="1" dirty="0">
                <a:solidFill>
                  <a:srgbClr val="0070C0"/>
                </a:solidFill>
              </a:rPr>
              <a:t> Methods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</a:t>
            </a:r>
            <a:r>
              <a:rPr lang="en-US" sz="2400" u="sng" dirty="0"/>
              <a:t>coupled</a:t>
            </a:r>
            <a:r>
              <a:rPr lang="en-US" sz="2400" dirty="0"/>
              <a:t> pendulums to simulate a </a:t>
            </a:r>
            <a:r>
              <a:rPr lang="en-US" sz="2400" b="1" dirty="0"/>
              <a:t>Harmonograph</a:t>
            </a:r>
            <a:r>
              <a:rPr lang="en-US" sz="2400" dirty="0"/>
              <a:t> and learn about </a:t>
            </a:r>
            <a:r>
              <a:rPr lang="en-US" sz="2400" b="1" dirty="0">
                <a:solidFill>
                  <a:srgbClr val="7030A0"/>
                </a:solidFill>
              </a:rPr>
              <a:t>Halo Orbits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numerical ODE estimator built into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a </a:t>
            </a:r>
            <a:r>
              <a:rPr lang="en-US" sz="2400" b="1" dirty="0"/>
              <a:t>damped oscillator </a:t>
            </a:r>
            <a:r>
              <a:rPr lang="en-US" sz="2400" dirty="0"/>
              <a:t>to appreciate the impact of </a:t>
            </a:r>
            <a:r>
              <a:rPr lang="en-US" sz="2400" b="1" dirty="0">
                <a:solidFill>
                  <a:srgbClr val="FF0000"/>
                </a:solidFill>
              </a:rPr>
              <a:t>critical damping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Build the </a:t>
            </a:r>
            <a:r>
              <a:rPr lang="en-US" sz="2400" b="1" dirty="0"/>
              <a:t>S-I-R</a:t>
            </a:r>
            <a:r>
              <a:rPr lang="en-US" sz="2400" dirty="0"/>
              <a:t> compartment model in </a:t>
            </a:r>
            <a:r>
              <a:rPr lang="en-US" sz="2400" b="1" dirty="0">
                <a:solidFill>
                  <a:srgbClr val="FF0000"/>
                </a:solidFill>
              </a:rPr>
              <a:t>epidemiology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coupled </a:t>
            </a:r>
            <a:r>
              <a:rPr lang="en-US" sz="2400" i="1" dirty="0"/>
              <a:t>non-linear</a:t>
            </a:r>
            <a:r>
              <a:rPr lang="en-US" sz="2400" dirty="0"/>
              <a:t> ODEs to model </a:t>
            </a:r>
            <a:r>
              <a:rPr lang="en-US" sz="2400" b="1" dirty="0">
                <a:solidFill>
                  <a:srgbClr val="00B050"/>
                </a:solidFill>
              </a:rPr>
              <a:t>predator-pre</a:t>
            </a:r>
            <a:r>
              <a:rPr lang="en-US" sz="2400" dirty="0"/>
              <a:t>y 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Euler-Cromer Method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46" y="1468581"/>
            <a:ext cx="6843308" cy="48689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38865" y="4800600"/>
            <a:ext cx="6622025" cy="3982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FF4FD3-744E-4629-B40E-23F0BC7D3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41" y="1591919"/>
            <a:ext cx="1224733" cy="154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BE655-DCF2-4548-9566-1AA34D1D8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865" y="4781771"/>
            <a:ext cx="6687941" cy="149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5B4C74-7BD8-4592-8067-AFAD9E3C534F}"/>
              </a:ext>
            </a:extLst>
          </p:cNvPr>
          <p:cNvSpPr/>
          <p:nvPr/>
        </p:nvSpPr>
        <p:spPr>
          <a:xfrm>
            <a:off x="5419601" y="4818434"/>
            <a:ext cx="1746374" cy="2520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2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8A024C-234F-4955-80EC-8BEB13520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pendulum.py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2EE80B-EC71-4C26-AEAF-57FB91E80B1D}"/>
              </a:ext>
            </a:extLst>
          </p:cNvPr>
          <p:cNvGrpSpPr/>
          <p:nvPr/>
        </p:nvGrpSpPr>
        <p:grpSpPr>
          <a:xfrm>
            <a:off x="1757787" y="1412881"/>
            <a:ext cx="2221548" cy="1205186"/>
            <a:chOff x="3461225" y="1298771"/>
            <a:chExt cx="2221548" cy="1205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461225" y="1660264"/>
                  <a:ext cx="2221548" cy="84369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1225" y="1660264"/>
                  <a:ext cx="2221548" cy="843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TextBox 1"/>
            <p:cNvSpPr txBox="1"/>
            <p:nvPr/>
          </p:nvSpPr>
          <p:spPr>
            <a:xfrm>
              <a:off x="3877019" y="1298771"/>
              <a:ext cx="1393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Euler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1B68EF-24D6-4D36-A49D-A90CB1891392}"/>
              </a:ext>
            </a:extLst>
          </p:cNvPr>
          <p:cNvGrpSpPr/>
          <p:nvPr/>
        </p:nvGrpSpPr>
        <p:grpSpPr>
          <a:xfrm>
            <a:off x="5164665" y="1389365"/>
            <a:ext cx="2221548" cy="1224021"/>
            <a:chOff x="6138058" y="1280701"/>
            <a:chExt cx="2221548" cy="1224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138058" y="1661029"/>
                  <a:ext cx="2221548" cy="84369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058" y="1661029"/>
                  <a:ext cx="2221548" cy="843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/>
            <p:cNvSpPr txBox="1"/>
            <p:nvPr/>
          </p:nvSpPr>
          <p:spPr>
            <a:xfrm>
              <a:off x="6476385" y="1280701"/>
              <a:ext cx="1544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Euler-Cromer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9BF14E8-0178-4EF9-8127-B11F21D27230}"/>
                </a:ext>
              </a:extLst>
            </p:cNvPr>
            <p:cNvSpPr/>
            <p:nvPr/>
          </p:nvSpPr>
          <p:spPr>
            <a:xfrm>
              <a:off x="7735529" y="2293374"/>
              <a:ext cx="199103" cy="20867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DABBDCD-DD59-46B6-AD79-95D63B429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559" y="2987273"/>
            <a:ext cx="7158880" cy="273201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044C00D-F535-48C3-98C9-255358EF9749}"/>
              </a:ext>
            </a:extLst>
          </p:cNvPr>
          <p:cNvSpPr/>
          <p:nvPr/>
        </p:nvSpPr>
        <p:spPr>
          <a:xfrm>
            <a:off x="992559" y="4918564"/>
            <a:ext cx="6352138" cy="29315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7BB5A2-1F08-4F8F-B857-C7156BE95378}"/>
              </a:ext>
            </a:extLst>
          </p:cNvPr>
          <p:cNvCxnSpPr/>
          <p:nvPr/>
        </p:nvCxnSpPr>
        <p:spPr>
          <a:xfrm flipV="1">
            <a:off x="1946787" y="4579374"/>
            <a:ext cx="33331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54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7D8B7D-90C5-4DEB-8350-0E2719C05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pendulum.py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47735" y="3459957"/>
            <a:ext cx="2757949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model is now </a:t>
            </a:r>
            <a:r>
              <a:rPr lang="en-US" b="1" dirty="0">
                <a:solidFill>
                  <a:srgbClr val="00B050"/>
                </a:solidFill>
              </a:rPr>
              <a:t>stable</a:t>
            </a:r>
            <a:r>
              <a:rPr lang="en-US" b="1" dirty="0"/>
              <a:t> as iteration of the numerical method </a:t>
            </a:r>
            <a:r>
              <a:rPr lang="en-US" b="1" u="sng" dirty="0"/>
              <a:t>does not</a:t>
            </a:r>
            <a:r>
              <a:rPr lang="en-US" b="1" dirty="0"/>
              <a:t> add false </a:t>
            </a:r>
            <a:r>
              <a:rPr lang="en-US" b="1" i="1" dirty="0">
                <a:solidFill>
                  <a:srgbClr val="FF0000"/>
                </a:solidFill>
              </a:rPr>
              <a:t>energy</a:t>
            </a:r>
            <a:r>
              <a:rPr lang="en-US" b="1" dirty="0"/>
              <a:t> to the system.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AE982-7DEA-4696-9F59-D00EB9ED66B1}"/>
                  </a:ext>
                </a:extLst>
              </p:cNvPr>
              <p:cNvSpPr txBox="1"/>
              <p:nvPr/>
            </p:nvSpPr>
            <p:spPr>
              <a:xfrm>
                <a:off x="1991030" y="2102233"/>
                <a:ext cx="911853" cy="283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AE982-7DEA-4696-9F59-D00EB9ED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30" y="2102233"/>
                <a:ext cx="911853" cy="283219"/>
              </a:xfrm>
              <a:prstGeom prst="rect">
                <a:avLst/>
              </a:prstGeom>
              <a:blipFill>
                <a:blip r:embed="rId4"/>
                <a:stretch>
                  <a:fillRect l="-6040" t="-4348" r="-335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6D8285-03B0-4B54-9112-135D3461EAD9}"/>
              </a:ext>
            </a:extLst>
          </p:cNvPr>
          <p:cNvCxnSpPr>
            <a:cxnSpLocks/>
          </p:cNvCxnSpPr>
          <p:nvPr/>
        </p:nvCxnSpPr>
        <p:spPr>
          <a:xfrm flipV="1">
            <a:off x="2483644" y="2389239"/>
            <a:ext cx="148943" cy="25633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31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</a:t>
            </a:r>
            <a:r>
              <a:rPr lang="en-US" sz="3200" dirty="0" err="1">
                <a:latin typeface="+mn-lt"/>
              </a:rPr>
              <a:t>Kutta</a:t>
            </a:r>
            <a:r>
              <a:rPr lang="en-US" sz="3200" dirty="0">
                <a:latin typeface="+mn-lt"/>
              </a:rPr>
              <a:t>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Around 1900, two German mathematicians, </a:t>
            </a:r>
            <a:r>
              <a:rPr lang="en-US" sz="2400" b="1" dirty="0"/>
              <a:t>Carl Runge</a:t>
            </a:r>
            <a:r>
              <a:rPr lang="en-US" sz="2400" dirty="0"/>
              <a:t> and </a:t>
            </a:r>
            <a:r>
              <a:rPr lang="en-US" sz="2400" b="1" dirty="0"/>
              <a:t>Wilhelm </a:t>
            </a:r>
            <a:r>
              <a:rPr lang="en-US" sz="2400" b="1" dirty="0" err="1"/>
              <a:t>Kutta</a:t>
            </a:r>
            <a:r>
              <a:rPr lang="en-US" sz="2400" dirty="0"/>
              <a:t>, wanted to improve the accuracy of Euler's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Following the same motivation underlying </a:t>
            </a:r>
            <a:r>
              <a:rPr lang="en-US" sz="2400" b="1" dirty="0">
                <a:solidFill>
                  <a:srgbClr val="00B050"/>
                </a:solidFill>
              </a:rPr>
              <a:t>Simpson's Rule</a:t>
            </a:r>
            <a:r>
              <a:rPr lang="en-US" sz="2400" dirty="0"/>
              <a:t> for numerical integration, they developed a method of interpolating a curve between the endpoints of a sampled interval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a </a:t>
            </a:r>
            <a:r>
              <a:rPr lang="en-US" sz="2400" b="1" dirty="0">
                <a:solidFill>
                  <a:srgbClr val="0070C0"/>
                </a:solidFill>
              </a:rPr>
              <a:t>weighted combination of tangent lines</a:t>
            </a:r>
            <a:r>
              <a:rPr lang="en-US" sz="2400" dirty="0"/>
              <a:t> sampled throughout an interval, </a:t>
            </a:r>
            <a:r>
              <a:rPr lang="en-US" sz="2400" dirty="0">
                <a:solidFill>
                  <a:srgbClr val="FF0000"/>
                </a:solidFill>
              </a:rPr>
              <a:t>a more accurate derivative </a:t>
            </a:r>
            <a:r>
              <a:rPr lang="en-US" sz="2400" dirty="0"/>
              <a:t>can be calculated than via the </a:t>
            </a:r>
            <a:r>
              <a:rPr lang="en-US" sz="2400" i="1" dirty="0"/>
              <a:t>single</a:t>
            </a:r>
            <a:r>
              <a:rPr lang="en-US" sz="2400" dirty="0"/>
              <a:t> tangent line used in </a:t>
            </a:r>
            <a:r>
              <a:rPr lang="en-US" sz="2400" b="1" dirty="0"/>
              <a:t>Euler's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</a:t>
            </a:r>
            <a:r>
              <a:rPr lang="en-US" sz="3200" dirty="0" err="1">
                <a:latin typeface="+mn-lt"/>
              </a:rPr>
              <a:t>Kutta</a:t>
            </a:r>
            <a:r>
              <a:rPr lang="en-US" sz="3200" dirty="0">
                <a:latin typeface="+mn-lt"/>
              </a:rPr>
              <a:t>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48CAC-A383-428E-8E52-0FE0B831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83339"/>
            <a:ext cx="4207745" cy="4207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FE763A-8476-4F21-B12F-48E0DF2B6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19" y="1845754"/>
            <a:ext cx="2484387" cy="656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DD383E-6C62-48DD-BCBA-97F4F7B84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558" y="4793158"/>
            <a:ext cx="3681882" cy="916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6B3DC4-9A32-47E9-892D-AF4150E7B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558" y="2808504"/>
            <a:ext cx="2802784" cy="167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1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</a:t>
            </a:r>
            <a:r>
              <a:rPr lang="en-US" sz="3200" dirty="0" err="1">
                <a:latin typeface="+mn-lt"/>
              </a:rPr>
              <a:t>Kutta</a:t>
            </a:r>
            <a:r>
              <a:rPr lang="en-US" sz="3200" dirty="0">
                <a:latin typeface="+mn-lt"/>
              </a:rPr>
              <a:t>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1FF59A-80F6-45C5-8C81-FB747B1380EE}"/>
                  </a:ext>
                </a:extLst>
              </p:cNvPr>
              <p:cNvSpPr txBox="1"/>
              <p:nvPr/>
            </p:nvSpPr>
            <p:spPr>
              <a:xfrm>
                <a:off x="1747684" y="1771950"/>
                <a:ext cx="141436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1FF59A-80F6-45C5-8C81-FB747B138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1771950"/>
                <a:ext cx="1414362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B1B04-3AF9-43A6-B994-4D2BC5D319EC}"/>
                  </a:ext>
                </a:extLst>
              </p:cNvPr>
              <p:cNvSpPr txBox="1"/>
              <p:nvPr/>
            </p:nvSpPr>
            <p:spPr>
              <a:xfrm>
                <a:off x="1283109" y="2540515"/>
                <a:ext cx="154933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B1B04-3AF9-43A6-B994-4D2BC5D31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109" y="2540515"/>
                <a:ext cx="1549335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B370A7-7143-475C-8E92-0EEBA917079F}"/>
                  </a:ext>
                </a:extLst>
              </p:cNvPr>
              <p:cNvSpPr txBox="1"/>
              <p:nvPr/>
            </p:nvSpPr>
            <p:spPr>
              <a:xfrm>
                <a:off x="499272" y="3376303"/>
                <a:ext cx="2982035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B370A7-7143-475C-8E92-0EEBA9170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2" y="3376303"/>
                <a:ext cx="2982035" cy="726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877C5-B705-458C-A8E2-35CFF844AAA5}"/>
                  </a:ext>
                </a:extLst>
              </p:cNvPr>
              <p:cNvSpPr txBox="1"/>
              <p:nvPr/>
            </p:nvSpPr>
            <p:spPr>
              <a:xfrm>
                <a:off x="1294095" y="4252368"/>
                <a:ext cx="2203552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877C5-B705-458C-A8E2-35CFF844A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095" y="4252368"/>
                <a:ext cx="2203552" cy="726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F91E2-DA37-466C-BFD0-0A5217DCFB6B}"/>
                  </a:ext>
                </a:extLst>
              </p:cNvPr>
              <p:cNvSpPr txBox="1"/>
              <p:nvPr/>
            </p:nvSpPr>
            <p:spPr>
              <a:xfrm>
                <a:off x="1150191" y="5202034"/>
                <a:ext cx="195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F91E2-DA37-466C-BFD0-0A5217DCF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191" y="5202034"/>
                <a:ext cx="1955600" cy="276999"/>
              </a:xfrm>
              <a:prstGeom prst="rect">
                <a:avLst/>
              </a:prstGeom>
              <a:blipFill>
                <a:blip r:embed="rId7"/>
                <a:stretch>
                  <a:fillRect l="-2500" r="-93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346168-038C-439A-ABD2-8A2F29358522}"/>
                  </a:ext>
                </a:extLst>
              </p:cNvPr>
              <p:cNvSpPr txBox="1"/>
              <p:nvPr/>
            </p:nvSpPr>
            <p:spPr>
              <a:xfrm>
                <a:off x="5482318" y="1793001"/>
                <a:ext cx="1566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346168-038C-439A-ABD2-8A2F29358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318" y="1793001"/>
                <a:ext cx="1566776" cy="276999"/>
              </a:xfrm>
              <a:prstGeom prst="rect">
                <a:avLst/>
              </a:prstGeom>
              <a:blipFill>
                <a:blip r:embed="rId8"/>
                <a:stretch>
                  <a:fillRect l="-3502" r="-116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2054-3D78-4D60-85C6-5BF040ABAD5D}"/>
                  </a:ext>
                </a:extLst>
              </p:cNvPr>
              <p:cNvSpPr txBox="1"/>
              <p:nvPr/>
            </p:nvSpPr>
            <p:spPr>
              <a:xfrm>
                <a:off x="5705039" y="2231606"/>
                <a:ext cx="112133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2054-3D78-4D60-85C6-5BF040ABA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039" y="2231606"/>
                <a:ext cx="1121333" cy="285912"/>
              </a:xfrm>
              <a:prstGeom prst="rect">
                <a:avLst/>
              </a:prstGeom>
              <a:blipFill>
                <a:blip r:embed="rId9"/>
                <a:stretch>
                  <a:fillRect l="-4891" t="-4255"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74C15FE2-B312-47BB-8021-1064B89C5E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0724" y="3532546"/>
            <a:ext cx="4062148" cy="28164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C2D4D-8F0B-41FB-BF9D-5816E3069F55}"/>
                  </a:ext>
                </a:extLst>
              </p:cNvPr>
              <p:cNvSpPr txBox="1"/>
              <p:nvPr/>
            </p:nvSpPr>
            <p:spPr>
              <a:xfrm>
                <a:off x="5411023" y="3048456"/>
                <a:ext cx="1801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C2D4D-8F0B-41FB-BF9D-5816E306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023" y="3048456"/>
                <a:ext cx="1801070" cy="276999"/>
              </a:xfrm>
              <a:prstGeom prst="rect">
                <a:avLst/>
              </a:prstGeom>
              <a:blipFill>
                <a:blip r:embed="rId11"/>
                <a:stretch>
                  <a:fillRect l="-2712" r="-271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493B315-0220-4D06-B514-397E2437E583}"/>
              </a:ext>
            </a:extLst>
          </p:cNvPr>
          <p:cNvSpPr txBox="1"/>
          <p:nvPr/>
        </p:nvSpPr>
        <p:spPr>
          <a:xfrm>
            <a:off x="5390535" y="2679124"/>
            <a:ext cx="17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Initial Value</a:t>
            </a:r>
          </a:p>
        </p:txBody>
      </p:sp>
    </p:spTree>
    <p:extLst>
      <p:ext uri="{BB962C8B-B14F-4D97-AF65-F5344CB8AC3E}">
        <p14:creationId xmlns:p14="http://schemas.microsoft.com/office/powerpoint/2010/main" val="276996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  <p:bldP spid="19" grpId="0"/>
      <p:bldP spid="24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ode_rk4.py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D751D-9C6E-478E-875B-89B8DF029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05" y="1367484"/>
            <a:ext cx="4676190" cy="517142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3DAC9ED-738C-4A80-A81C-20C9C5292392}"/>
              </a:ext>
            </a:extLst>
          </p:cNvPr>
          <p:cNvGrpSpPr/>
          <p:nvPr/>
        </p:nvGrpSpPr>
        <p:grpSpPr>
          <a:xfrm>
            <a:off x="4454358" y="1634228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8947CA8-F578-4A92-9135-CA81478D4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BC3BE9-CDA7-4008-B9C5-5BEBC49A69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83EA41-F21F-4FF9-9E32-211032AE0CCC}"/>
              </a:ext>
            </a:extLst>
          </p:cNvPr>
          <p:cNvGrpSpPr/>
          <p:nvPr/>
        </p:nvGrpSpPr>
        <p:grpSpPr>
          <a:xfrm>
            <a:off x="4709148" y="2093442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213D4A-401E-4256-8E2B-7B5F0C4A0B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6C7067-0EE6-4DE4-B918-4CF01DF86D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699A4C-FBE0-4560-BD82-13E0D159C183}"/>
              </a:ext>
            </a:extLst>
          </p:cNvPr>
          <p:cNvGrpSpPr/>
          <p:nvPr/>
        </p:nvGrpSpPr>
        <p:grpSpPr>
          <a:xfrm>
            <a:off x="4509282" y="2620968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12BA6E-8690-4685-A497-565481B164F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5315811-58DF-46C2-BE87-67E5E51309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D86BE8-5F14-4FB5-9E6B-50494188E204}"/>
              </a:ext>
            </a:extLst>
          </p:cNvPr>
          <p:cNvGrpSpPr/>
          <p:nvPr/>
        </p:nvGrpSpPr>
        <p:grpSpPr>
          <a:xfrm>
            <a:off x="3977112" y="3445860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2CF88B-B058-438C-8413-610EBB54F64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BE2FAE-4449-49B2-8299-88E214D8B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A942C7-C173-4A92-94E7-D4977D7309BC}"/>
              </a:ext>
            </a:extLst>
          </p:cNvPr>
          <p:cNvGrpSpPr/>
          <p:nvPr/>
        </p:nvGrpSpPr>
        <p:grpSpPr>
          <a:xfrm>
            <a:off x="4423087" y="4337487"/>
            <a:ext cx="1068643" cy="369332"/>
            <a:chOff x="3647644" y="5359159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D50900-672D-4DB7-8C45-704389666ED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C8761F2-D1E1-405A-AAD1-247B47A07A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8EB2D8-2489-4885-87A1-B518CED18A93}"/>
              </a:ext>
            </a:extLst>
          </p:cNvPr>
          <p:cNvGrpSpPr/>
          <p:nvPr/>
        </p:nvGrpSpPr>
        <p:grpSpPr>
          <a:xfrm>
            <a:off x="6457951" y="4694154"/>
            <a:ext cx="482171" cy="659511"/>
            <a:chOff x="2218604" y="5263214"/>
            <a:chExt cx="482171" cy="65951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AE3BE5-AD66-415E-9210-507CF79EF59E}"/>
                </a:ext>
              </a:extLst>
            </p:cNvPr>
            <p:cNvSpPr txBox="1"/>
            <p:nvPr/>
          </p:nvSpPr>
          <p:spPr>
            <a:xfrm>
              <a:off x="2317317" y="526321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E4CE340-B915-490D-AEB4-A20143C95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8604" y="5559165"/>
              <a:ext cx="197427" cy="36356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F5B1861-226B-4021-A230-FEF94425A19C}"/>
              </a:ext>
            </a:extLst>
          </p:cNvPr>
          <p:cNvGrpSpPr/>
          <p:nvPr/>
        </p:nvGrpSpPr>
        <p:grpSpPr>
          <a:xfrm>
            <a:off x="5785782" y="5737124"/>
            <a:ext cx="639221" cy="522568"/>
            <a:chOff x="4103742" y="6192052"/>
            <a:chExt cx="639221" cy="52256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B0A4B0-17E0-4AC1-BE6C-2F684F158B8F}"/>
                </a:ext>
              </a:extLst>
            </p:cNvPr>
            <p:cNvSpPr txBox="1"/>
            <p:nvPr/>
          </p:nvSpPr>
          <p:spPr>
            <a:xfrm>
              <a:off x="4359505" y="634528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121DEDC-850B-49A5-94BE-C5BD9A0554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3742" y="6192052"/>
              <a:ext cx="320050" cy="24334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682C3C4-595A-408D-AE7C-D6156F781AE3}"/>
              </a:ext>
            </a:extLst>
          </p:cNvPr>
          <p:cNvGrpSpPr/>
          <p:nvPr/>
        </p:nvGrpSpPr>
        <p:grpSpPr>
          <a:xfrm>
            <a:off x="4701011" y="5935416"/>
            <a:ext cx="1084769" cy="369332"/>
            <a:chOff x="3912011" y="6259384"/>
            <a:chExt cx="1084769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E2C06DE-16E2-49D0-99CF-81EB37C1B0E7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14325FD-F261-4D75-B121-3687268BB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67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549214-1688-4231-89DC-C1247FACB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143" y="1407704"/>
            <a:ext cx="5485714" cy="5009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ode_rk4.py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DAC9ED-738C-4A80-A81C-20C9C5292392}"/>
              </a:ext>
            </a:extLst>
          </p:cNvPr>
          <p:cNvGrpSpPr/>
          <p:nvPr/>
        </p:nvGrpSpPr>
        <p:grpSpPr>
          <a:xfrm>
            <a:off x="3785383" y="1736942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8947CA8-F578-4A92-9135-CA81478D4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BC3BE9-CDA7-4008-B9C5-5BEBC49A69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83EA41-F21F-4FF9-9E32-211032AE0CCC}"/>
              </a:ext>
            </a:extLst>
          </p:cNvPr>
          <p:cNvGrpSpPr/>
          <p:nvPr/>
        </p:nvGrpSpPr>
        <p:grpSpPr>
          <a:xfrm>
            <a:off x="3764683" y="2248869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213D4A-401E-4256-8E2B-7B5F0C4A0B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6C7067-0EE6-4DE4-B918-4CF01DF86D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699A4C-FBE0-4560-BD82-13E0D159C183}"/>
              </a:ext>
            </a:extLst>
          </p:cNvPr>
          <p:cNvGrpSpPr/>
          <p:nvPr/>
        </p:nvGrpSpPr>
        <p:grpSpPr>
          <a:xfrm>
            <a:off x="3923535" y="3529556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12BA6E-8690-4685-A497-565481B164F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5315811-58DF-46C2-BE87-67E5E51309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D86BE8-5F14-4FB5-9E6B-50494188E204}"/>
              </a:ext>
            </a:extLst>
          </p:cNvPr>
          <p:cNvGrpSpPr/>
          <p:nvPr/>
        </p:nvGrpSpPr>
        <p:grpSpPr>
          <a:xfrm>
            <a:off x="3559278" y="4078353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2CF88B-B058-438C-8413-610EBB54F64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BE2FAE-4449-49B2-8299-88E214D8B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A942C7-C173-4A92-94E7-D4977D7309BC}"/>
              </a:ext>
            </a:extLst>
          </p:cNvPr>
          <p:cNvGrpSpPr/>
          <p:nvPr/>
        </p:nvGrpSpPr>
        <p:grpSpPr>
          <a:xfrm>
            <a:off x="5084326" y="5237370"/>
            <a:ext cx="1068643" cy="369332"/>
            <a:chOff x="3647644" y="5359159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D50900-672D-4DB7-8C45-704389666ED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C8761F2-D1E1-405A-AAD1-247B47A07A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8EB2D8-2489-4885-87A1-B518CED18A93}"/>
              </a:ext>
            </a:extLst>
          </p:cNvPr>
          <p:cNvGrpSpPr/>
          <p:nvPr/>
        </p:nvGrpSpPr>
        <p:grpSpPr>
          <a:xfrm>
            <a:off x="7253732" y="5697519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AE3BE5-AD66-415E-9210-507CF79EF5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E4CE340-B915-490D-AEB4-A20143C95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F5B1861-226B-4021-A230-FEF94425A19C}"/>
              </a:ext>
            </a:extLst>
          </p:cNvPr>
          <p:cNvGrpSpPr/>
          <p:nvPr/>
        </p:nvGrpSpPr>
        <p:grpSpPr>
          <a:xfrm>
            <a:off x="3915472" y="6069433"/>
            <a:ext cx="1084769" cy="369332"/>
            <a:chOff x="3912011" y="6259384"/>
            <a:chExt cx="1084769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B0A4B0-17E0-4AC1-BE6C-2F684F158B8F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121DEDC-850B-49A5-94BE-C5BD9A0554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C5CC98-BCBD-4BE3-8779-0A855B052822}"/>
                  </a:ext>
                </a:extLst>
              </p:cNvPr>
              <p:cNvSpPr txBox="1"/>
              <p:nvPr/>
            </p:nvSpPr>
            <p:spPr>
              <a:xfrm>
                <a:off x="5713609" y="1540122"/>
                <a:ext cx="1414362" cy="5259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C5CC98-BCBD-4BE3-8779-0A855B052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609" y="1540122"/>
                <a:ext cx="1414362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959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ode_rk4.py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2EA93-A6C5-4606-8013-C95EE8D0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BAF43395-E0D1-4AF4-BA8B-52C86E19FCEB}"/>
              </a:ext>
            </a:extLst>
          </p:cNvPr>
          <p:cNvSpPr/>
          <p:nvPr/>
        </p:nvSpPr>
        <p:spPr>
          <a:xfrm>
            <a:off x="7123473" y="3340966"/>
            <a:ext cx="1659192" cy="1143000"/>
          </a:xfrm>
          <a:prstGeom prst="wedgeRectCallout">
            <a:avLst>
              <a:gd name="adj1" fmla="val -98649"/>
              <a:gd name="adj2" fmla="val -1492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Euler's Method continues to lose accuracy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335508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D114CE-3F8E-4AB7-BC83-EFB3E9B8A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40" y="1216714"/>
            <a:ext cx="5485714" cy="54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pendulum_rk4.py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4936E3-D7D0-4087-86FA-B09B7F5DD60A}"/>
                  </a:ext>
                </a:extLst>
              </p:cNvPr>
              <p:cNvSpPr txBox="1"/>
              <p:nvPr/>
            </p:nvSpPr>
            <p:spPr>
              <a:xfrm>
                <a:off x="4531144" y="1988378"/>
                <a:ext cx="795666" cy="5259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4936E3-D7D0-4087-86FA-B09B7F5DD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144" y="1988378"/>
                <a:ext cx="795666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215F16-5720-4A99-BC87-250E3D9B53E2}"/>
                  </a:ext>
                </a:extLst>
              </p:cNvPr>
              <p:cNvSpPr txBox="1"/>
              <p:nvPr/>
            </p:nvSpPr>
            <p:spPr>
              <a:xfrm>
                <a:off x="5648063" y="1261713"/>
                <a:ext cx="1180836" cy="5259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215F16-5720-4A99-BC87-250E3D9B5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063" y="1261713"/>
                <a:ext cx="1180836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F22F22C-ADEE-4569-99A6-34CB6F8AADA5}"/>
              </a:ext>
            </a:extLst>
          </p:cNvPr>
          <p:cNvGrpSpPr/>
          <p:nvPr/>
        </p:nvGrpSpPr>
        <p:grpSpPr>
          <a:xfrm>
            <a:off x="4483851" y="1340004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577A671-4AB8-4CEE-A586-53FCD50C67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BA4216-AD5B-4CEB-81FC-B417A1FAD3B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84AB7A-AFDC-47BB-9FFA-4DAD9EC9F72C}"/>
              </a:ext>
            </a:extLst>
          </p:cNvPr>
          <p:cNvGrpSpPr/>
          <p:nvPr/>
        </p:nvGrpSpPr>
        <p:grpSpPr>
          <a:xfrm>
            <a:off x="3209112" y="2065705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480DF94-84C6-4E5C-9899-50D2D116E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1E966F-8FB5-4FD0-87D4-F702D180E74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71E820-4E85-45F0-B714-7CF8C9A751D5}"/>
              </a:ext>
            </a:extLst>
          </p:cNvPr>
          <p:cNvGrpSpPr/>
          <p:nvPr/>
        </p:nvGrpSpPr>
        <p:grpSpPr>
          <a:xfrm>
            <a:off x="3836463" y="3615656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F6865-4ADC-4B8D-ACAE-2984344561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8264508-E500-409E-83A2-0A15504CCD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5FB0BD-70FB-4C15-BD7E-846B4572F45B}"/>
              </a:ext>
            </a:extLst>
          </p:cNvPr>
          <p:cNvGrpSpPr/>
          <p:nvPr/>
        </p:nvGrpSpPr>
        <p:grpSpPr>
          <a:xfrm>
            <a:off x="6863639" y="444799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C8F465-04F8-435C-ABB7-490909D57A2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3312718-DE2F-430C-A573-ADB85B3D5E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19B9D1-9409-42EB-8AB0-125C2814C511}"/>
              </a:ext>
            </a:extLst>
          </p:cNvPr>
          <p:cNvGrpSpPr/>
          <p:nvPr/>
        </p:nvGrpSpPr>
        <p:grpSpPr>
          <a:xfrm>
            <a:off x="7206558" y="5792409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3A99EE-9270-4DD5-8F85-B803D179C9B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BDD24C-DB6B-4EC9-966E-E6A6578B6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349AE5-4796-423C-9F4D-3881B285B80C}"/>
              </a:ext>
            </a:extLst>
          </p:cNvPr>
          <p:cNvGrpSpPr/>
          <p:nvPr/>
        </p:nvGrpSpPr>
        <p:grpSpPr>
          <a:xfrm>
            <a:off x="4488495" y="6399114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AA7AEB-3CA0-4E26-8062-DC45FF0F60A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B2D2306-A326-4B65-A475-B11CE7145E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785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Projectile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2000" y="1521691"/>
            <a:ext cx="76200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09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pendulum_rk4.py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7CD62-7C38-4574-8B71-6CA8B63E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6813"/>
            <a:ext cx="6114286" cy="520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0DE416F-D584-41A1-BB55-323CA7A0D5F6}"/>
              </a:ext>
            </a:extLst>
          </p:cNvPr>
          <p:cNvSpPr txBox="1"/>
          <p:nvPr/>
        </p:nvSpPr>
        <p:spPr>
          <a:xfrm>
            <a:off x="5958349" y="4639828"/>
            <a:ext cx="2485104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RK4 is both </a:t>
            </a:r>
            <a:r>
              <a:rPr lang="en-US" b="1" dirty="0">
                <a:solidFill>
                  <a:srgbClr val="00B050"/>
                </a:solidFill>
              </a:rPr>
              <a:t>stable</a:t>
            </a:r>
            <a:r>
              <a:rPr lang="en-US" b="1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accurate</a:t>
            </a:r>
            <a:r>
              <a:rPr lang="en-US" b="1" dirty="0"/>
              <a:t> even for highly </a:t>
            </a:r>
            <a:r>
              <a:rPr lang="en-US" b="1" dirty="0">
                <a:solidFill>
                  <a:srgbClr val="FF0000"/>
                </a:solidFill>
              </a:rPr>
              <a:t>oscillatory</a:t>
            </a:r>
            <a:r>
              <a:rPr lang="en-US" b="1" dirty="0"/>
              <a:t>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82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Coupled Harmonograph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1468581"/>
            <a:ext cx="6381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07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Coupled Harmonograph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624B0-D4FA-4B44-9EAB-1D1B5ECEF5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638" y="1735113"/>
            <a:ext cx="3080825" cy="4621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61F05-5167-4E5E-BB45-7BBD5DEA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688" y="2214599"/>
            <a:ext cx="3908115" cy="3560187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209BA22-767F-474E-ADFF-1EA0AC6A2151}"/>
              </a:ext>
            </a:extLst>
          </p:cNvPr>
          <p:cNvSpPr/>
          <p:nvPr/>
        </p:nvSpPr>
        <p:spPr>
          <a:xfrm>
            <a:off x="1632641" y="5297669"/>
            <a:ext cx="2106818" cy="954233"/>
          </a:xfrm>
          <a:prstGeom prst="wedgeRoundRectCallout">
            <a:avLst>
              <a:gd name="adj1" fmla="val 34770"/>
              <a:gd name="adj2" fmla="val -1022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Each pendulum controls the X or Y displacement</a:t>
            </a:r>
          </a:p>
        </p:txBody>
      </p:sp>
    </p:spTree>
    <p:extLst>
      <p:ext uri="{BB962C8B-B14F-4D97-AF65-F5344CB8AC3E}">
        <p14:creationId xmlns:p14="http://schemas.microsoft.com/office/powerpoint/2010/main" val="237527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BEFDB-C90D-4960-B3AC-8A525B61F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424" y="1597166"/>
            <a:ext cx="6238095" cy="45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harmonography.py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556AE5-7F9B-4DCB-84D1-679DD822C4F2}"/>
              </a:ext>
            </a:extLst>
          </p:cNvPr>
          <p:cNvGrpSpPr/>
          <p:nvPr/>
        </p:nvGrpSpPr>
        <p:grpSpPr>
          <a:xfrm>
            <a:off x="6759994" y="1538378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4E3EC32-40C8-4CA9-8705-53DECCCA2A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051887-844F-46E7-A154-0AD954DFB9B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0E7313-D682-4035-AF02-E1D63DE02EA4}"/>
              </a:ext>
            </a:extLst>
          </p:cNvPr>
          <p:cNvGrpSpPr/>
          <p:nvPr/>
        </p:nvGrpSpPr>
        <p:grpSpPr>
          <a:xfrm>
            <a:off x="7677278" y="1901277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63AF00-AD99-4FA6-BC6B-6C8F9B53F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13A5AA-0F89-4275-BFEE-64B9DE813B1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338B89-9854-49AA-9B62-239A0264F676}"/>
              </a:ext>
            </a:extLst>
          </p:cNvPr>
          <p:cNvGrpSpPr/>
          <p:nvPr/>
        </p:nvGrpSpPr>
        <p:grpSpPr>
          <a:xfrm>
            <a:off x="6562058" y="2081074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E0794D-1893-42E8-A33A-99468E5FABA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E1FA105-6592-457C-8E83-6937985F1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3CAACB-0562-43E2-A9FF-BDB234C005ED}"/>
              </a:ext>
            </a:extLst>
          </p:cNvPr>
          <p:cNvGrpSpPr/>
          <p:nvPr/>
        </p:nvGrpSpPr>
        <p:grpSpPr>
          <a:xfrm>
            <a:off x="6580557" y="3702976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F1249-9393-437E-A68F-9E191280FF5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F9BEF32-4234-46E1-B321-706E5C8B9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252B04-58F1-42CC-AE9C-BBB3E31AF7B5}"/>
              </a:ext>
            </a:extLst>
          </p:cNvPr>
          <p:cNvGrpSpPr/>
          <p:nvPr/>
        </p:nvGrpSpPr>
        <p:grpSpPr>
          <a:xfrm>
            <a:off x="6767983" y="5343423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A65036-ED94-419D-AB1D-4A5E5073D43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161881-97B2-48A2-A722-3301F3F84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7B237F-0EF2-4FCE-859F-6D6C0E915201}"/>
              </a:ext>
            </a:extLst>
          </p:cNvPr>
          <p:cNvGrpSpPr/>
          <p:nvPr/>
        </p:nvGrpSpPr>
        <p:grpSpPr>
          <a:xfrm>
            <a:off x="7644897" y="568420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911D2D-4755-4D56-9276-3BEAC5C598F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182BFC0-E5B2-412B-BB46-A96390E21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957B7C-C9BE-476F-BEF6-9022EBE36542}"/>
              </a:ext>
            </a:extLst>
          </p:cNvPr>
          <p:cNvGrpSpPr/>
          <p:nvPr/>
        </p:nvGrpSpPr>
        <p:grpSpPr>
          <a:xfrm>
            <a:off x="6560128" y="5877045"/>
            <a:ext cx="1084769" cy="369332"/>
            <a:chOff x="3912011" y="6259384"/>
            <a:chExt cx="1084769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D7F182-51D1-4869-9E91-70143A92AC4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5AFC8FB-F4B1-44DB-803C-A89749BBC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732204A-75A7-4FEE-96F1-171CB1E019F2}"/>
              </a:ext>
            </a:extLst>
          </p:cNvPr>
          <p:cNvSpPr/>
          <p:nvPr/>
        </p:nvSpPr>
        <p:spPr>
          <a:xfrm>
            <a:off x="4057651" y="1597166"/>
            <a:ext cx="293124" cy="24638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0DEA0A-37D7-4227-987D-99FDA4190C5D}"/>
              </a:ext>
            </a:extLst>
          </p:cNvPr>
          <p:cNvSpPr/>
          <p:nvPr/>
        </p:nvSpPr>
        <p:spPr>
          <a:xfrm>
            <a:off x="4054610" y="5402130"/>
            <a:ext cx="293124" cy="24638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9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harmonography.py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8113A-DB35-408F-9806-AE0E3098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521476"/>
            <a:ext cx="6114286" cy="52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E52708-4933-4156-9974-D93834785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627" y="1364333"/>
            <a:ext cx="5085714" cy="314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C2C4D01-7895-44CF-97B1-7C357281A562}"/>
                  </a:ext>
                </a:extLst>
              </p:cNvPr>
              <p:cNvSpPr txBox="1"/>
              <p:nvPr/>
            </p:nvSpPr>
            <p:spPr>
              <a:xfrm>
                <a:off x="7422270" y="2272110"/>
                <a:ext cx="1321680" cy="9233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C2C4D01-7895-44CF-97B1-7C357281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270" y="2272110"/>
                <a:ext cx="1321680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91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0E7F63-3F6D-4840-9F85-3412AA7F8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harmonography.py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06630" y="4403252"/>
                <a:ext cx="1321680" cy="9233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630" y="4403252"/>
                <a:ext cx="132168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81F6780-A384-404C-A036-B3A8C0869CE4}"/>
              </a:ext>
            </a:extLst>
          </p:cNvPr>
          <p:cNvSpPr/>
          <p:nvPr/>
        </p:nvSpPr>
        <p:spPr>
          <a:xfrm>
            <a:off x="6575734" y="1730886"/>
            <a:ext cx="2106818" cy="954233"/>
          </a:xfrm>
          <a:prstGeom prst="wedgeRoundRectCallout">
            <a:avLst>
              <a:gd name="adj1" fmla="val -80035"/>
              <a:gd name="adj2" fmla="val 1349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Can you reproduce this curve?</a:t>
            </a:r>
          </a:p>
        </p:txBody>
      </p:sp>
    </p:spTree>
    <p:extLst>
      <p:ext uri="{BB962C8B-B14F-4D97-AF65-F5344CB8AC3E}">
        <p14:creationId xmlns:p14="http://schemas.microsoft.com/office/powerpoint/2010/main" val="277067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B1AD6-4FD7-40A7-9B25-737A6F566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64" y="1595013"/>
            <a:ext cx="2542857" cy="47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14222-78C1-4FD0-AC58-90493B36A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979" y="2126840"/>
            <a:ext cx="5229395" cy="347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1B912-DA35-4509-A7B3-50B9DC112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13" y="1468581"/>
            <a:ext cx="6636774" cy="49724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9101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E845D-44C9-453E-8F1E-93DCDE20F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19" y="1468581"/>
            <a:ext cx="6394962" cy="4499728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EDF11B7-6B53-4BA1-9CA0-1149EA304368}"/>
              </a:ext>
            </a:extLst>
          </p:cNvPr>
          <p:cNvSpPr/>
          <p:nvPr/>
        </p:nvSpPr>
        <p:spPr>
          <a:xfrm>
            <a:off x="4427585" y="6094041"/>
            <a:ext cx="1506184" cy="524619"/>
          </a:xfrm>
          <a:prstGeom prst="wedgeRoundRectCallout">
            <a:avLst>
              <a:gd name="adj1" fmla="val -34966"/>
              <a:gd name="adj2" fmla="val -1093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Lagrange </a:t>
            </a:r>
            <a:r>
              <a:rPr lang="en-US" sz="1600" b="1" dirty="0"/>
              <a:t>Point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B80C5D4-A796-48BC-B06D-7E04B423FA9F}"/>
              </a:ext>
            </a:extLst>
          </p:cNvPr>
          <p:cNvSpPr/>
          <p:nvPr/>
        </p:nvSpPr>
        <p:spPr>
          <a:xfrm>
            <a:off x="7197824" y="4690486"/>
            <a:ext cx="1506184" cy="524619"/>
          </a:xfrm>
          <a:prstGeom prst="wedgeRoundRectCallout">
            <a:avLst>
              <a:gd name="adj1" fmla="val -34966"/>
              <a:gd name="adj2" fmla="val -1093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Lagrange </a:t>
            </a:r>
            <a:r>
              <a:rPr lang="en-US" sz="1600" b="1" dirty="0"/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23686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7FBDB-5DFA-434C-AD9A-B4C34467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758" y="1493478"/>
            <a:ext cx="5862484" cy="499939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098ABCF-520A-4921-834B-E6EF126F3E7B}"/>
              </a:ext>
            </a:extLst>
          </p:cNvPr>
          <p:cNvSpPr/>
          <p:nvPr/>
        </p:nvSpPr>
        <p:spPr>
          <a:xfrm>
            <a:off x="969088" y="2768280"/>
            <a:ext cx="1506184" cy="524619"/>
          </a:xfrm>
          <a:prstGeom prst="wedgeRoundRectCallout">
            <a:avLst>
              <a:gd name="adj1" fmla="val 60015"/>
              <a:gd name="adj2" fmla="val 902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Halo </a:t>
            </a:r>
            <a:r>
              <a:rPr lang="en-US" sz="1600" b="1" dirty="0"/>
              <a:t>Orbit</a:t>
            </a:r>
          </a:p>
        </p:txBody>
      </p:sp>
    </p:spTree>
    <p:extLst>
      <p:ext uri="{BB962C8B-B14F-4D97-AF65-F5344CB8AC3E}">
        <p14:creationId xmlns:p14="http://schemas.microsoft.com/office/powerpoint/2010/main" val="357738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Projectile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404154" y="1848342"/>
            <a:ext cx="2746906" cy="795603"/>
            <a:chOff x="4460859" y="1848342"/>
            <a:chExt cx="2746906" cy="795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82123" y="1848342"/>
                  <a:ext cx="1933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123" y="1848342"/>
                  <a:ext cx="1933157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460859" y="2125341"/>
                  <a:ext cx="2746906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859" y="2125341"/>
                  <a:ext cx="2746906" cy="51860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17568" y="2891859"/>
                <a:ext cx="1578317" cy="521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68" y="2891859"/>
                <a:ext cx="1578317" cy="52142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75803" y="3746557"/>
                <a:ext cx="3967217" cy="54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803" y="3746557"/>
                <a:ext cx="3967217" cy="5427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287945" y="5583662"/>
                <a:ext cx="1712777" cy="701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45" y="5583662"/>
                <a:ext cx="1712777" cy="7010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87945" y="4727762"/>
                <a:ext cx="171226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45" y="4727762"/>
                <a:ext cx="1712264" cy="57509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831093" y="3821350"/>
            <a:ext cx="262596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Given Range = 400m, </a:t>
            </a:r>
            <a:r>
              <a:rPr lang="en-US" b="1" dirty="0">
                <a:solidFill>
                  <a:srgbClr val="FF0000"/>
                </a:solidFill>
              </a:rPr>
              <a:t>what does v</a:t>
            </a:r>
            <a:r>
              <a:rPr lang="en-US" b="1" baseline="-25000" dirty="0">
                <a:solidFill>
                  <a:srgbClr val="FF0000"/>
                </a:solidFill>
              </a:rPr>
              <a:t>0</a:t>
            </a:r>
            <a:r>
              <a:rPr lang="en-US" b="1" dirty="0">
                <a:solidFill>
                  <a:srgbClr val="FF0000"/>
                </a:solidFill>
              </a:rPr>
              <a:t> need to be</a:t>
            </a:r>
            <a:r>
              <a:rPr lang="en-US" dirty="0"/>
              <a:t>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947684" y="4182140"/>
            <a:ext cx="3289732" cy="1974772"/>
            <a:chOff x="4947684" y="4182140"/>
            <a:chExt cx="3289732" cy="1974772"/>
          </a:xfrm>
        </p:grpSpPr>
        <p:sp>
          <p:nvSpPr>
            <p:cNvPr id="14" name="TextBox 13"/>
            <p:cNvSpPr txBox="1"/>
            <p:nvPr/>
          </p:nvSpPr>
          <p:spPr>
            <a:xfrm>
              <a:off x="5509422" y="4956583"/>
              <a:ext cx="2727994" cy="12003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is the </a:t>
              </a:r>
              <a:r>
                <a:rPr lang="en-US" b="1" dirty="0"/>
                <a:t>equation of motion</a:t>
              </a:r>
              <a:r>
                <a:rPr lang="en-US" dirty="0"/>
                <a:t> that allows us to </a:t>
              </a:r>
              <a:r>
                <a:rPr lang="en-US" b="1" dirty="0">
                  <a:solidFill>
                    <a:srgbClr val="0070C0"/>
                  </a:solidFill>
                </a:rPr>
                <a:t>plot y as x increases </a:t>
              </a:r>
              <a:r>
                <a:rPr lang="en-US" dirty="0"/>
                <a:t>from launch point to trampoline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4947684" y="4182140"/>
              <a:ext cx="491399" cy="69806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73" y="1655273"/>
            <a:ext cx="2667000" cy="1781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233097" y="2387150"/>
                <a:ext cx="1117600" cy="581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97" y="2387150"/>
                <a:ext cx="1117600" cy="5813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46316" y="4690541"/>
                <a:ext cx="2610745" cy="16658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𝑅𝑎𝑛𝑔𝑒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16" y="4690541"/>
                <a:ext cx="2610745" cy="1665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CE76E29D-5401-403C-A0E1-3A6A12AD2D6F}"/>
              </a:ext>
            </a:extLst>
          </p:cNvPr>
          <p:cNvSpPr/>
          <p:nvPr/>
        </p:nvSpPr>
        <p:spPr>
          <a:xfrm>
            <a:off x="4425418" y="2998024"/>
            <a:ext cx="349003" cy="332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AC499F-4AE2-447B-B738-9FEA20913DD8}"/>
              </a:ext>
            </a:extLst>
          </p:cNvPr>
          <p:cNvSpPr/>
          <p:nvPr/>
        </p:nvSpPr>
        <p:spPr>
          <a:xfrm>
            <a:off x="5208131" y="2208702"/>
            <a:ext cx="349003" cy="332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CB6F7F6-E4B9-4074-8321-A368DA8A6F50}"/>
              </a:ext>
            </a:extLst>
          </p:cNvPr>
          <p:cNvCxnSpPr>
            <a:stCxn id="15" idx="0"/>
            <a:endCxn id="21" idx="2"/>
          </p:cNvCxnSpPr>
          <p:nvPr/>
        </p:nvCxnSpPr>
        <p:spPr>
          <a:xfrm rot="5400000" flipH="1" flipV="1">
            <a:off x="4762704" y="2378096"/>
            <a:ext cx="457145" cy="78271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0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 animBg="1"/>
      <p:bldP spid="20" grpId="0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F07B44-48C2-4572-9F4D-16FEF28F1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6" y="397053"/>
            <a:ext cx="4941727" cy="614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80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Solve ODEs with SciPy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Runge-</a:t>
            </a:r>
            <a:r>
              <a:rPr lang="en-US" sz="2400" b="1" dirty="0" err="1"/>
              <a:t>Kutta</a:t>
            </a:r>
            <a:r>
              <a:rPr lang="en-US" sz="2400" dirty="0"/>
              <a:t> </a:t>
            </a:r>
            <a:r>
              <a:rPr lang="en-US" sz="2400" b="1" dirty="0"/>
              <a:t>Method</a:t>
            </a:r>
            <a:r>
              <a:rPr lang="en-US" sz="2400" dirty="0"/>
              <a:t> is useful, but it is tedious to reimplement that same code repeatedly in every program that must simulate a model containing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Fortunately, the Python package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  <a:r>
              <a:rPr lang="en-US" sz="2400" dirty="0"/>
              <a:t> contains several ready-to-use numerical methods to estimate the solution to a variety of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Ordinary and Partial Differential Equations (ODE/PDE)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Linear and Non-Linear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Initial Value Problem (IVP) and Boundary Value Problems (BVP)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Both Individual and Systems of Linked Equations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pendulum_scipy.py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BB021-BB34-46C7-BE8E-2C8EB04D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214" y="1468581"/>
            <a:ext cx="5957572" cy="502635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BCE6E4B-A1BC-40B0-853C-4ED94FF9D897}"/>
              </a:ext>
            </a:extLst>
          </p:cNvPr>
          <p:cNvGrpSpPr/>
          <p:nvPr/>
        </p:nvGrpSpPr>
        <p:grpSpPr>
          <a:xfrm>
            <a:off x="4958054" y="3369292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F9E1109-6AA5-4E25-B403-EA1E09E332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900A94-7E6E-4440-B1EC-C8CFEAF73B3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E4E76E-044A-48A0-98C4-860D45A3F433}"/>
              </a:ext>
            </a:extLst>
          </p:cNvPr>
          <p:cNvGrpSpPr/>
          <p:nvPr/>
        </p:nvGrpSpPr>
        <p:grpSpPr>
          <a:xfrm>
            <a:off x="4958054" y="4629221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99A5AC-222C-4B23-A4C3-4E6E4DD8E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19FA57-AB44-4C80-BB38-C9C1F244A38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5C3C34-DFB7-4995-AA9D-E26F24335C3C}"/>
              </a:ext>
            </a:extLst>
          </p:cNvPr>
          <p:cNvGrpSpPr/>
          <p:nvPr/>
        </p:nvGrpSpPr>
        <p:grpSpPr>
          <a:xfrm>
            <a:off x="4372282" y="1454544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7AA590-B011-4A3F-BEBC-3A3F0C3222D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3E7F530-7F42-4DA0-BBD9-498934AF4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0E5E04-3225-4706-AD33-2CAD72F1515D}"/>
              </a:ext>
            </a:extLst>
          </p:cNvPr>
          <p:cNvGrpSpPr/>
          <p:nvPr/>
        </p:nvGrpSpPr>
        <p:grpSpPr>
          <a:xfrm>
            <a:off x="4527557" y="1668972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1295E9-DB2A-4E86-8A42-B7DA10F3625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BED67B3-2EDD-4355-AD2B-DBFCCD6B4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693D35-3BC3-4862-A973-9BF0D21EB796}"/>
              </a:ext>
            </a:extLst>
          </p:cNvPr>
          <p:cNvGrpSpPr/>
          <p:nvPr/>
        </p:nvGrpSpPr>
        <p:grpSpPr>
          <a:xfrm>
            <a:off x="5702847" y="1878528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1EF562-411D-4803-8DB6-6EBCE06BD14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0934058-4EB9-4B81-AAAB-3662130F8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1AEE75-9F15-436E-BC73-A75FF3E6F85D}"/>
              </a:ext>
            </a:extLst>
          </p:cNvPr>
          <p:cNvGrpSpPr/>
          <p:nvPr/>
        </p:nvGrpSpPr>
        <p:grpSpPr>
          <a:xfrm>
            <a:off x="4372282" y="2300062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530744-55C1-465B-8720-1E14A42F28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F054982-1F3C-43D2-AEFE-443FFA81F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5C46AC-A4AD-4F8C-A16C-65A31A813EB8}"/>
              </a:ext>
            </a:extLst>
          </p:cNvPr>
          <p:cNvGrpSpPr/>
          <p:nvPr/>
        </p:nvGrpSpPr>
        <p:grpSpPr>
          <a:xfrm>
            <a:off x="3944093" y="5485750"/>
            <a:ext cx="1084769" cy="369332"/>
            <a:chOff x="3912011" y="6259384"/>
            <a:chExt cx="1084769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64EF51-F3A6-4631-9658-CADAFBAF6373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F6F9A6C-2502-49DF-AAF0-FC3C0816A3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99F79C-1E1C-4CA0-B334-DE56BE1B0348}"/>
              </a:ext>
            </a:extLst>
          </p:cNvPr>
          <p:cNvGrpSpPr/>
          <p:nvPr/>
        </p:nvGrpSpPr>
        <p:grpSpPr>
          <a:xfrm>
            <a:off x="4986788" y="5959104"/>
            <a:ext cx="1084769" cy="369332"/>
            <a:chOff x="3912011" y="6259384"/>
            <a:chExt cx="1084769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4F5DD67-5691-4377-8E2F-EFB1D66AFF2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9720D9-EB3C-4431-A32C-BAFB32128C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F93FF8E-EBC9-4F01-92D1-1A8F8219D563}"/>
              </a:ext>
            </a:extLst>
          </p:cNvPr>
          <p:cNvSpPr/>
          <p:nvPr/>
        </p:nvSpPr>
        <p:spPr>
          <a:xfrm>
            <a:off x="2037770" y="3427350"/>
            <a:ext cx="2217139" cy="25081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775E5F-A2E8-4709-9BFB-1EA0920A401A}"/>
                  </a:ext>
                </a:extLst>
              </p:cNvPr>
              <p:cNvSpPr/>
              <p:nvPr/>
            </p:nvSpPr>
            <p:spPr>
              <a:xfrm>
                <a:off x="6843817" y="1714241"/>
                <a:ext cx="1785104" cy="6481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775E5F-A2E8-4709-9BFB-1EA0920A4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817" y="1714241"/>
                <a:ext cx="1785104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6D44C73B-EF58-40A2-956C-E084C5060734}"/>
              </a:ext>
            </a:extLst>
          </p:cNvPr>
          <p:cNvSpPr/>
          <p:nvPr/>
        </p:nvSpPr>
        <p:spPr>
          <a:xfrm>
            <a:off x="6727860" y="2568041"/>
            <a:ext cx="2219245" cy="859309"/>
          </a:xfrm>
          <a:prstGeom prst="wedgeRoundRectCallout">
            <a:avLst>
              <a:gd name="adj1" fmla="val 16679"/>
              <a:gd name="adj2" fmla="val -864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We are no longer restricted to the small angle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411651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pendulum_scipy.py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4C9D1-E3B0-4C6F-A325-ED4C40393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856" y="1354655"/>
            <a:ext cx="6352288" cy="52801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325C23-DDE8-484D-AEEA-A29791E46CFD}"/>
                  </a:ext>
                </a:extLst>
              </p:cNvPr>
              <p:cNvSpPr txBox="1"/>
              <p:nvPr/>
            </p:nvSpPr>
            <p:spPr>
              <a:xfrm>
                <a:off x="1924662" y="2979762"/>
                <a:ext cx="911853" cy="283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325C23-DDE8-484D-AEEA-A29791E46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62" y="2979762"/>
                <a:ext cx="911853" cy="283219"/>
              </a:xfrm>
              <a:prstGeom prst="rect">
                <a:avLst/>
              </a:prstGeom>
              <a:blipFill>
                <a:blip r:embed="rId4"/>
                <a:stretch>
                  <a:fillRect l="-6040" t="-4348" r="-335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96D67B-F0E3-4884-9DD6-613C06728AC5}"/>
              </a:ext>
            </a:extLst>
          </p:cNvPr>
          <p:cNvCxnSpPr>
            <a:cxnSpLocks/>
          </p:cNvCxnSpPr>
          <p:nvPr/>
        </p:nvCxnSpPr>
        <p:spPr>
          <a:xfrm flipV="1">
            <a:off x="2417276" y="3266768"/>
            <a:ext cx="148943" cy="25633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DE416F-D584-41A1-BB55-323CA7A0D5F6}"/>
              </a:ext>
            </a:extLst>
          </p:cNvPr>
          <p:cNvSpPr txBox="1"/>
          <p:nvPr/>
        </p:nvSpPr>
        <p:spPr>
          <a:xfrm>
            <a:off x="6091085" y="4938257"/>
            <a:ext cx="2485104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SciPy</a:t>
            </a:r>
            <a:r>
              <a:rPr lang="en-US" dirty="0"/>
              <a:t> uses </a:t>
            </a:r>
            <a:r>
              <a:rPr lang="en-US" b="1" dirty="0">
                <a:solidFill>
                  <a:srgbClr val="FF0000"/>
                </a:solidFill>
              </a:rPr>
              <a:t>RK45</a:t>
            </a:r>
            <a:r>
              <a:rPr lang="en-US" dirty="0"/>
              <a:t> which is Fehlberg's enhancement to classic </a:t>
            </a:r>
            <a:r>
              <a:rPr lang="en-US" b="1" dirty="0"/>
              <a:t>Runge-</a:t>
            </a:r>
            <a:r>
              <a:rPr lang="en-US" b="1" dirty="0" err="1"/>
              <a:t>Kutta</a:t>
            </a:r>
            <a:endParaRPr lang="en-US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F194D7-0ECC-42DF-8C55-78138085E5C6}"/>
              </a:ext>
            </a:extLst>
          </p:cNvPr>
          <p:cNvGrpSpPr/>
          <p:nvPr/>
        </p:nvGrpSpPr>
        <p:grpSpPr>
          <a:xfrm>
            <a:off x="2625725" y="4157895"/>
            <a:ext cx="91440" cy="1795132"/>
            <a:chOff x="2625725" y="4157895"/>
            <a:chExt cx="91440" cy="179513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8E9170-3818-48DB-A934-672CED66218F}"/>
                </a:ext>
              </a:extLst>
            </p:cNvPr>
            <p:cNvSpPr/>
            <p:nvPr/>
          </p:nvSpPr>
          <p:spPr>
            <a:xfrm>
              <a:off x="2625725" y="4157895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F879473-2C95-460A-B9F5-552E2771EB37}"/>
                </a:ext>
              </a:extLst>
            </p:cNvPr>
            <p:cNvSpPr/>
            <p:nvPr/>
          </p:nvSpPr>
          <p:spPr>
            <a:xfrm>
              <a:off x="2625725" y="586158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DF748F1-9540-448E-B67E-C8F9E4AC5BFC}"/>
                </a:ext>
              </a:extLst>
            </p:cNvPr>
            <p:cNvCxnSpPr>
              <a:stCxn id="7" idx="4"/>
            </p:cNvCxnSpPr>
            <p:nvPr/>
          </p:nvCxnSpPr>
          <p:spPr>
            <a:xfrm>
              <a:off x="2671445" y="4249335"/>
              <a:ext cx="0" cy="161225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DBB339A-AFE4-4896-A35D-5F2BC630CEA3}"/>
              </a:ext>
            </a:extLst>
          </p:cNvPr>
          <p:cNvSpPr/>
          <p:nvPr/>
        </p:nvSpPr>
        <p:spPr>
          <a:xfrm>
            <a:off x="3377380" y="4938257"/>
            <a:ext cx="1427644" cy="1014770"/>
          </a:xfrm>
          <a:prstGeom prst="wedgeRoundRectCallout">
            <a:avLst>
              <a:gd name="adj1" fmla="val -59251"/>
              <a:gd name="adj2" fmla="val -1098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What is physics story behind these circles?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88989E-9CA6-4FFE-81F1-7DDC47FCE957}"/>
              </a:ext>
            </a:extLst>
          </p:cNvPr>
          <p:cNvGrpSpPr/>
          <p:nvPr/>
        </p:nvGrpSpPr>
        <p:grpSpPr>
          <a:xfrm>
            <a:off x="3121304" y="2454203"/>
            <a:ext cx="91440" cy="1795132"/>
            <a:chOff x="2625725" y="4157895"/>
            <a:chExt cx="91440" cy="17951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E51DF0-505C-4217-98EE-2EA4B404BB2B}"/>
                </a:ext>
              </a:extLst>
            </p:cNvPr>
            <p:cNvSpPr/>
            <p:nvPr/>
          </p:nvSpPr>
          <p:spPr>
            <a:xfrm>
              <a:off x="2625725" y="4157895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79CCA3-6F6C-42F3-9F14-73D378823415}"/>
                </a:ext>
              </a:extLst>
            </p:cNvPr>
            <p:cNvSpPr/>
            <p:nvPr/>
          </p:nvSpPr>
          <p:spPr>
            <a:xfrm>
              <a:off x="2625725" y="586158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E455DF-81ED-40C1-A271-5656723313BC}"/>
                </a:ext>
              </a:extLst>
            </p:cNvPr>
            <p:cNvCxnSpPr>
              <a:stCxn id="17" idx="4"/>
            </p:cNvCxnSpPr>
            <p:nvPr/>
          </p:nvCxnSpPr>
          <p:spPr>
            <a:xfrm>
              <a:off x="2671445" y="4249335"/>
              <a:ext cx="0" cy="161225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952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8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real oscillators, friction, or damping, slows the motion of the system. Due to frictional force, the </a:t>
            </a:r>
            <a:r>
              <a:rPr lang="en-US" sz="2400" b="1" dirty="0">
                <a:solidFill>
                  <a:srgbClr val="FF0000"/>
                </a:solidFill>
              </a:rPr>
              <a:t>velocity decreases in proportion</a:t>
            </a:r>
            <a:r>
              <a:rPr lang="en-US" sz="2400" dirty="0"/>
              <a:t> to the acting frictional force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While in a simple undriven harmonic oscillator the only force acting on the mass is the restoring force, in a damped harmonic oscillator there is in addition a frictional force which is always in </a:t>
            </a:r>
            <a:r>
              <a:rPr lang="en-US" sz="2400" b="1" dirty="0">
                <a:solidFill>
                  <a:srgbClr val="0070C0"/>
                </a:solidFill>
              </a:rPr>
              <a:t>a direction to oppose the motion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always strive to develop mathematical models that are as realistic as possible – friction is hard to 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FF1D9-DC2E-4AFB-8F10-ECEECF7F8FE6}"/>
              </a:ext>
            </a:extLst>
          </p:cNvPr>
          <p:cNvSpPr txBox="1"/>
          <p:nvPr/>
        </p:nvSpPr>
        <p:spPr>
          <a:xfrm>
            <a:off x="2249295" y="2450283"/>
            <a:ext cx="464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introduce a new </a:t>
            </a:r>
            <a:r>
              <a:rPr lang="en-US" b="1" dirty="0"/>
              <a:t>resistive force term </a:t>
            </a:r>
            <a:r>
              <a:rPr lang="en-US" dirty="0"/>
              <a:t>into the equation of motion for a pendulum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452B5D-B199-4E53-B9EE-F4FA08861E3B}"/>
                  </a:ext>
                </a:extLst>
              </p:cNvPr>
              <p:cNvSpPr/>
              <p:nvPr/>
            </p:nvSpPr>
            <p:spPr>
              <a:xfrm>
                <a:off x="3613459" y="3282161"/>
                <a:ext cx="2122312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452B5D-B199-4E53-B9EE-F4FA08861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59" y="3282161"/>
                <a:ext cx="2122312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91599-CF59-4FE6-BD4F-F2B2BF6DAF34}"/>
                  </a:ext>
                </a:extLst>
              </p:cNvPr>
              <p:cNvSpPr txBox="1"/>
              <p:nvPr/>
            </p:nvSpPr>
            <p:spPr>
              <a:xfrm>
                <a:off x="3469099" y="4115834"/>
                <a:ext cx="24110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:r>
                  <a:rPr lang="en-US" b="1" dirty="0" err="1"/>
                  <a:t>damping_constant</a:t>
                </a:r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91599-CF59-4FE6-BD4F-F2B2BF6DA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099" y="4115834"/>
                <a:ext cx="2411031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B1AD468-953A-4A58-B1C3-1F53D7CB5C18}"/>
              </a:ext>
            </a:extLst>
          </p:cNvPr>
          <p:cNvGrpSpPr/>
          <p:nvPr/>
        </p:nvGrpSpPr>
        <p:grpSpPr>
          <a:xfrm>
            <a:off x="3526805" y="4818728"/>
            <a:ext cx="2295622" cy="1644445"/>
            <a:chOff x="1750208" y="4649772"/>
            <a:chExt cx="2295622" cy="1644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EDE44C8-F498-4C98-9F58-C148F4FD6587}"/>
                    </a:ext>
                  </a:extLst>
                </p:cNvPr>
                <p:cNvSpPr txBox="1"/>
                <p:nvPr/>
              </p:nvSpPr>
              <p:spPr>
                <a:xfrm>
                  <a:off x="2033494" y="5561194"/>
                  <a:ext cx="79566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EDE44C8-F498-4C98-9F58-C148F4FD65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494" y="5561194"/>
                  <a:ext cx="795666" cy="5259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081506-5C72-455E-9CC6-84628C289A31}"/>
                    </a:ext>
                  </a:extLst>
                </p:cNvPr>
                <p:cNvSpPr txBox="1"/>
                <p:nvPr/>
              </p:nvSpPr>
              <p:spPr>
                <a:xfrm>
                  <a:off x="1972038" y="4856882"/>
                  <a:ext cx="185820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081506-5C72-455E-9CC6-84628C289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038" y="4856882"/>
                  <a:ext cx="1858201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1B4E6C-8CE5-40AD-8525-BBDF034E66EB}"/>
                </a:ext>
              </a:extLst>
            </p:cNvPr>
            <p:cNvSpPr/>
            <p:nvPr/>
          </p:nvSpPr>
          <p:spPr>
            <a:xfrm>
              <a:off x="1750208" y="4649772"/>
              <a:ext cx="2295622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533BAD7-0F2B-49B9-B6B9-A28906309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04" y="1778962"/>
            <a:ext cx="1290704" cy="1454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7F78C-8A4C-49F8-954E-F535608A4753}"/>
                  </a:ext>
                </a:extLst>
              </p:cNvPr>
              <p:cNvSpPr/>
              <p:nvPr/>
            </p:nvSpPr>
            <p:spPr>
              <a:xfrm>
                <a:off x="3952143" y="1496702"/>
                <a:ext cx="144494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7F78C-8A4C-49F8-954E-F535608A4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143" y="1496702"/>
                <a:ext cx="1444946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32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Underdamped</a:t>
                </a:r>
                <a:r>
                  <a:rPr lang="en-US" sz="2400" dirty="0"/>
                  <a:t> – The system swings back and forth over its equilibrium point, but ultimately comes to rest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Overdamped</a:t>
                </a:r>
                <a:r>
                  <a:rPr lang="en-US" sz="2400" dirty="0"/>
                  <a:t> – The system </a:t>
                </a:r>
                <a:r>
                  <a:rPr lang="en-US" sz="2400" i="1" dirty="0"/>
                  <a:t>never</a:t>
                </a:r>
                <a:r>
                  <a:rPr lang="en-US" sz="2400" dirty="0"/>
                  <a:t> oscillates, but it takes a while for it to return to its equilibrium point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𝑝h𝑎𝑠𝑒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Critically damped </a:t>
                </a:r>
                <a:r>
                  <a:rPr lang="en-US" sz="2400" dirty="0"/>
                  <a:t>– The system </a:t>
                </a:r>
                <a:r>
                  <a:rPr lang="en-US" sz="2400" i="1" dirty="0"/>
                  <a:t>never</a:t>
                </a:r>
                <a:r>
                  <a:rPr lang="en-US" sz="2400" dirty="0"/>
                  <a:t> oscillates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returns to its equilibrium point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in the least amount of time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𝑝h𝑎𝑠𝑒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pendulum_damped.py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4BCAE0-A967-41D6-B8A1-C46F7C33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40" y="1839121"/>
            <a:ext cx="7090719" cy="3374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CF10CB9-77A5-4BBB-B0DB-91061435C28D}"/>
                  </a:ext>
                </a:extLst>
              </p:cNvPr>
              <p:cNvSpPr/>
              <p:nvPr/>
            </p:nvSpPr>
            <p:spPr>
              <a:xfrm>
                <a:off x="5559962" y="4747326"/>
                <a:ext cx="2122312" cy="6481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CF10CB9-77A5-4BBB-B0DB-91061435C2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962" y="4747326"/>
                <a:ext cx="2122312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A556AE5-7F9B-4DCB-84D1-679DD822C4F2}"/>
              </a:ext>
            </a:extLst>
          </p:cNvPr>
          <p:cNvGrpSpPr/>
          <p:nvPr/>
        </p:nvGrpSpPr>
        <p:grpSpPr>
          <a:xfrm>
            <a:off x="4866788" y="3268446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4E3EC32-40C8-4CA9-8705-53DECCCA2A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051887-844F-46E7-A154-0AD954DFB9B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0E7313-D682-4035-AF02-E1D63DE02EA4}"/>
              </a:ext>
            </a:extLst>
          </p:cNvPr>
          <p:cNvGrpSpPr/>
          <p:nvPr/>
        </p:nvGrpSpPr>
        <p:grpSpPr>
          <a:xfrm>
            <a:off x="7861798" y="3887642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63AF00-AD99-4FA6-BC6B-6C8F9B53F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13A5AA-0F89-4275-BFEE-64B9DE813B1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338B89-9854-49AA-9B62-239A0264F676}"/>
              </a:ext>
            </a:extLst>
          </p:cNvPr>
          <p:cNvGrpSpPr/>
          <p:nvPr/>
        </p:nvGrpSpPr>
        <p:grpSpPr>
          <a:xfrm>
            <a:off x="6831089" y="4096023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E0794D-1893-42E8-A33A-99468E5FABA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E1FA105-6592-457C-8E83-6937985F1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3CAACB-0562-43E2-A9FF-BDB234C005ED}"/>
              </a:ext>
            </a:extLst>
          </p:cNvPr>
          <p:cNvGrpSpPr/>
          <p:nvPr/>
        </p:nvGrpSpPr>
        <p:grpSpPr>
          <a:xfrm>
            <a:off x="6984104" y="4324568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F1249-9393-437E-A68F-9E191280FF5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F9BEF32-4234-46E1-B321-706E5C8B9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252B04-58F1-42CC-AE9C-BBB3E31AF7B5}"/>
              </a:ext>
            </a:extLst>
          </p:cNvPr>
          <p:cNvGrpSpPr/>
          <p:nvPr/>
        </p:nvGrpSpPr>
        <p:grpSpPr>
          <a:xfrm>
            <a:off x="3969287" y="4725204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A65036-ED94-419D-AB1D-4A5E5073D43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161881-97B2-48A2-A722-3301F3F84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17DCCE5-0BDE-44E6-B026-D82993C62740}"/>
              </a:ext>
            </a:extLst>
          </p:cNvPr>
          <p:cNvSpPr/>
          <p:nvPr/>
        </p:nvSpPr>
        <p:spPr>
          <a:xfrm>
            <a:off x="1954161" y="3333135"/>
            <a:ext cx="1364226" cy="2507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7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E3A8FD-E1D8-4275-90FD-A7804F1B1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27" y="1462548"/>
            <a:ext cx="6453946" cy="4908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pendulum_damped.py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556AE5-7F9B-4DCB-84D1-679DD822C4F2}"/>
              </a:ext>
            </a:extLst>
          </p:cNvPr>
          <p:cNvGrpSpPr/>
          <p:nvPr/>
        </p:nvGrpSpPr>
        <p:grpSpPr>
          <a:xfrm>
            <a:off x="3577840" y="1653829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4E3EC32-40C8-4CA9-8705-53DECCCA2A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051887-844F-46E7-A154-0AD954DFB9B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0E7313-D682-4035-AF02-E1D63DE02EA4}"/>
              </a:ext>
            </a:extLst>
          </p:cNvPr>
          <p:cNvGrpSpPr/>
          <p:nvPr/>
        </p:nvGrpSpPr>
        <p:grpSpPr>
          <a:xfrm>
            <a:off x="7164792" y="1887255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63AF00-AD99-4FA6-BC6B-6C8F9B53F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13A5AA-0F89-4275-BFEE-64B9DE813B1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338B89-9854-49AA-9B62-239A0264F676}"/>
              </a:ext>
            </a:extLst>
          </p:cNvPr>
          <p:cNvGrpSpPr/>
          <p:nvPr/>
        </p:nvGrpSpPr>
        <p:grpSpPr>
          <a:xfrm>
            <a:off x="4654472" y="2774236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E0794D-1893-42E8-A33A-99468E5FABA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E1FA105-6592-457C-8E83-6937985F1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3CAACB-0562-43E2-A9FF-BDB234C005ED}"/>
              </a:ext>
            </a:extLst>
          </p:cNvPr>
          <p:cNvGrpSpPr/>
          <p:nvPr/>
        </p:nvGrpSpPr>
        <p:grpSpPr>
          <a:xfrm>
            <a:off x="5833730" y="3458170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F1249-9393-437E-A68F-9E191280FF5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F9BEF32-4234-46E1-B321-706E5C8B9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252B04-58F1-42CC-AE9C-BBB3E31AF7B5}"/>
              </a:ext>
            </a:extLst>
          </p:cNvPr>
          <p:cNvGrpSpPr/>
          <p:nvPr/>
        </p:nvGrpSpPr>
        <p:grpSpPr>
          <a:xfrm>
            <a:off x="5833730" y="5027366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A65036-ED94-419D-AB1D-4A5E5073D43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161881-97B2-48A2-A722-3301F3F84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17DCCE5-0BDE-44E6-B026-D82993C62740}"/>
              </a:ext>
            </a:extLst>
          </p:cNvPr>
          <p:cNvSpPr/>
          <p:nvPr/>
        </p:nvSpPr>
        <p:spPr>
          <a:xfrm>
            <a:off x="2895727" y="2393391"/>
            <a:ext cx="3562224" cy="2507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1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8B0878-CAA7-487F-8316-9EE7CFD35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pendulum_damped.py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91981" y="4873946"/>
            <a:ext cx="2757949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what applications would you want a system to be </a:t>
            </a:r>
            <a:r>
              <a:rPr lang="en-US" b="1" dirty="0"/>
              <a:t>critically damped?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AE982-7DEA-4696-9F59-D00EB9ED66B1}"/>
                  </a:ext>
                </a:extLst>
              </p:cNvPr>
              <p:cNvSpPr txBox="1"/>
              <p:nvPr/>
            </p:nvSpPr>
            <p:spPr>
              <a:xfrm>
                <a:off x="1991030" y="2102233"/>
                <a:ext cx="911853" cy="283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AE982-7DEA-4696-9F59-D00EB9ED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30" y="2102233"/>
                <a:ext cx="911853" cy="283219"/>
              </a:xfrm>
              <a:prstGeom prst="rect">
                <a:avLst/>
              </a:prstGeom>
              <a:blipFill>
                <a:blip r:embed="rId4"/>
                <a:stretch>
                  <a:fillRect l="-6040" t="-4348" r="-335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6D8285-03B0-4B54-9112-135D3461EAD9}"/>
              </a:ext>
            </a:extLst>
          </p:cNvPr>
          <p:cNvCxnSpPr>
            <a:cxnSpLocks/>
          </p:cNvCxnSpPr>
          <p:nvPr/>
        </p:nvCxnSpPr>
        <p:spPr>
          <a:xfrm flipV="1">
            <a:off x="2483644" y="2389239"/>
            <a:ext cx="148943" cy="25633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8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projectile_motion.py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2FAD9-B37D-4112-A4DF-260644697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69" y="2784108"/>
            <a:ext cx="6879462" cy="363881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1AA6C1E-9177-4506-8BC9-5FA39355EF56}"/>
              </a:ext>
            </a:extLst>
          </p:cNvPr>
          <p:cNvGrpSpPr/>
          <p:nvPr/>
        </p:nvGrpSpPr>
        <p:grpSpPr>
          <a:xfrm>
            <a:off x="4441837" y="3148086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653A66D-62E8-4A8C-888C-88CC057F5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48AB67-6C81-4AD6-BB7F-77604E7FC3D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B1C58-757C-4F5E-A81B-385471E43705}"/>
              </a:ext>
            </a:extLst>
          </p:cNvPr>
          <p:cNvGrpSpPr/>
          <p:nvPr/>
        </p:nvGrpSpPr>
        <p:grpSpPr>
          <a:xfrm>
            <a:off x="4706079" y="3580522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43D938-E553-4FDA-9257-3E4CFCF99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9A722E-95D6-4117-B2ED-9C41A374E0A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D3E88B-66D4-4656-A64E-A8C6F4C74536}"/>
              </a:ext>
            </a:extLst>
          </p:cNvPr>
          <p:cNvGrpSpPr/>
          <p:nvPr/>
        </p:nvGrpSpPr>
        <p:grpSpPr>
          <a:xfrm>
            <a:off x="2796972" y="4004776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37544C-4FCA-4C24-BFE0-A60C877154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C1957B1-7938-453B-B3D1-8BD2A5041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D82559-B8C2-4745-904E-28388AF65B18}"/>
              </a:ext>
            </a:extLst>
          </p:cNvPr>
          <p:cNvGrpSpPr/>
          <p:nvPr/>
        </p:nvGrpSpPr>
        <p:grpSpPr>
          <a:xfrm>
            <a:off x="6954480" y="4629007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53349B-9E40-4C0B-9471-8AC9F26F184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E6EEEC8-9280-4439-BFDD-14DE99009C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96FCE0-95A4-4C6E-936B-D34C3AF3BE6E}"/>
              </a:ext>
            </a:extLst>
          </p:cNvPr>
          <p:cNvGrpSpPr/>
          <p:nvPr/>
        </p:nvGrpSpPr>
        <p:grpSpPr>
          <a:xfrm>
            <a:off x="2899094" y="4999687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AC8583-4B6D-41CF-868F-A49C665C4A1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BB81680-6256-4756-BEE8-AFC1F4DB3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F956A40F-FD8C-4821-B0DC-850F2B8E8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771" y="1483807"/>
            <a:ext cx="5561305" cy="11015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9FDD7A-217D-44DD-ADA3-54B2E378E7BD}"/>
              </a:ext>
            </a:extLst>
          </p:cNvPr>
          <p:cNvSpPr/>
          <p:nvPr/>
        </p:nvSpPr>
        <p:spPr>
          <a:xfrm>
            <a:off x="2551471" y="2263877"/>
            <a:ext cx="4844845" cy="2586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4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Predator-Prey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60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7C87B4-BB88-4574-ACD1-6EF6797F84DA}"/>
              </a:ext>
            </a:extLst>
          </p:cNvPr>
          <p:cNvSpPr/>
          <p:nvPr/>
        </p:nvSpPr>
        <p:spPr>
          <a:xfrm>
            <a:off x="1482280" y="1172722"/>
            <a:ext cx="6179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2"/>
              </a:rPr>
              <a:t>https://en.wikipedia.org/wiki/Lotka-Volterra Equations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1734952" y="1729695"/>
            <a:ext cx="567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Visualize the </a:t>
            </a:r>
            <a:r>
              <a:rPr lang="en-US" b="1" dirty="0" err="1">
                <a:solidFill>
                  <a:srgbClr val="FF0000"/>
                </a:solidFill>
              </a:rPr>
              <a:t>Lotka</a:t>
            </a:r>
            <a:r>
              <a:rPr lang="en-US" b="1" dirty="0">
                <a:solidFill>
                  <a:srgbClr val="FF0000"/>
                </a:solidFill>
              </a:rPr>
              <a:t>-Volterra</a:t>
            </a:r>
            <a:r>
              <a:rPr lang="en-US" dirty="0"/>
              <a:t> differential equations</a:t>
            </a:r>
          </a:p>
          <a:p>
            <a:pPr algn="ctr"/>
            <a:r>
              <a:rPr lang="en-US" dirty="0"/>
              <a:t>with these characteristics &amp; initial conditions: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61BAF-77D6-4655-9004-1C4D326A9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92" y="2223766"/>
            <a:ext cx="1619048" cy="1909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A93DB-4B36-42D9-B1CE-23C6C9AB3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45" y="4475838"/>
            <a:ext cx="1569943" cy="2028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C61CD-3E94-4E05-B952-C9B799561C95}"/>
                  </a:ext>
                </a:extLst>
              </p:cNvPr>
              <p:cNvSpPr txBox="1"/>
              <p:nvPr/>
            </p:nvSpPr>
            <p:spPr>
              <a:xfrm>
                <a:off x="2754484" y="3619309"/>
                <a:ext cx="3635033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 this model, at any time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</a:t>
                </a:r>
                <a:r>
                  <a:rPr lang="en-US" b="1" dirty="0"/>
                  <a:t>prey</a:t>
                </a:r>
                <a:r>
                  <a:rPr lang="en-US" dirty="0"/>
                  <a:t> population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</a:t>
                </a:r>
                <a:r>
                  <a:rPr lang="en-US" b="1" dirty="0"/>
                  <a:t>predator</a:t>
                </a:r>
                <a:r>
                  <a:rPr lang="en-US" dirty="0"/>
                  <a:t> population</a:t>
                </a:r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C61CD-3E94-4E05-B952-C9B79956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84" y="3619309"/>
                <a:ext cx="3635033" cy="923330"/>
              </a:xfrm>
              <a:prstGeom prst="rect">
                <a:avLst/>
              </a:prstGeom>
              <a:blipFill>
                <a:blip r:embed="rId5"/>
                <a:stretch>
                  <a:fillRect t="-3974" r="-11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CC7A849-805A-46B7-A531-73385C62EC31}"/>
              </a:ext>
            </a:extLst>
          </p:cNvPr>
          <p:cNvSpPr txBox="1"/>
          <p:nvPr/>
        </p:nvSpPr>
        <p:spPr>
          <a:xfrm>
            <a:off x="2754484" y="4751565"/>
            <a:ext cx="363503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solution to their system of </a:t>
            </a:r>
            <a:r>
              <a:rPr lang="en-US" b="1" dirty="0">
                <a:solidFill>
                  <a:srgbClr val="0070C0"/>
                </a:solidFill>
              </a:rPr>
              <a:t>coupled</a:t>
            </a:r>
            <a:r>
              <a:rPr lang="en-US" dirty="0"/>
              <a:t> </a:t>
            </a:r>
            <a:r>
              <a:rPr lang="en-US" i="1" dirty="0"/>
              <a:t>non-linear</a:t>
            </a:r>
            <a:r>
              <a:rPr lang="en-US" dirty="0"/>
              <a:t> first order differential equations can be numerically estimated using the </a:t>
            </a:r>
            <a:r>
              <a:rPr lang="en-US" b="1" dirty="0" err="1">
                <a:solidFill>
                  <a:srgbClr val="00B050"/>
                </a:solidFill>
              </a:rPr>
              <a:t>scicpy</a:t>
            </a:r>
            <a:r>
              <a:rPr lang="en-US" dirty="0"/>
              <a:t> </a:t>
            </a:r>
            <a:r>
              <a:rPr lang="en-US" b="1" dirty="0" err="1"/>
              <a:t>solve_ivp</a:t>
            </a:r>
            <a:r>
              <a:rPr lang="en-US" dirty="0"/>
              <a:t> function</a:t>
            </a:r>
            <a:endParaRPr lang="en-US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E01520-0817-42CA-936F-24E4806410D3}"/>
              </a:ext>
            </a:extLst>
          </p:cNvPr>
          <p:cNvGrpSpPr/>
          <p:nvPr/>
        </p:nvGrpSpPr>
        <p:grpSpPr>
          <a:xfrm>
            <a:off x="2922423" y="2535269"/>
            <a:ext cx="3299155" cy="786092"/>
            <a:chOff x="2911450" y="2772461"/>
            <a:chExt cx="3299155" cy="78609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E78ABF5-04C7-46BC-A5C6-497C9C94A659}"/>
                </a:ext>
              </a:extLst>
            </p:cNvPr>
            <p:cNvGrpSpPr/>
            <p:nvPr/>
          </p:nvGrpSpPr>
          <p:grpSpPr>
            <a:xfrm>
              <a:off x="3016093" y="2838518"/>
              <a:ext cx="3111814" cy="653979"/>
              <a:chOff x="3016093" y="2840510"/>
              <a:chExt cx="3111814" cy="6539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4D2210A-346B-4958-BFE6-BBF7058579BE}"/>
                      </a:ext>
                    </a:extLst>
                  </p:cNvPr>
                  <p:cNvSpPr txBox="1"/>
                  <p:nvPr/>
                </p:nvSpPr>
                <p:spPr>
                  <a:xfrm>
                    <a:off x="3016093" y="2840510"/>
                    <a:ext cx="311181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=0.9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4D2210A-346B-4958-BFE6-BBF7058579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6093" y="2840510"/>
                    <a:ext cx="311181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88" t="-4444" r="-1373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046B14-520D-42D5-8EB0-BC4815AEFC99}"/>
                      </a:ext>
                    </a:extLst>
                  </p:cNvPr>
                  <p:cNvSpPr txBox="1"/>
                  <p:nvPr/>
                </p:nvSpPr>
                <p:spPr>
                  <a:xfrm>
                    <a:off x="3532549" y="3217490"/>
                    <a:ext cx="20789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046B14-520D-42D5-8EB0-BC4815AEF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2549" y="3217490"/>
                    <a:ext cx="2078902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70" r="-2339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160D0-A85F-478F-903A-A8478FC9B5DD}"/>
                </a:ext>
              </a:extLst>
            </p:cNvPr>
            <p:cNvSpPr/>
            <p:nvPr/>
          </p:nvSpPr>
          <p:spPr>
            <a:xfrm>
              <a:off x="2911450" y="2772461"/>
              <a:ext cx="3299155" cy="786092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D6EC5A-C39C-444E-9B05-99501AB766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922" y="2752711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ADB6-6C70-4045-AFCA-ACF4BE6B0ED7}"/>
                  </a:ext>
                </a:extLst>
              </p:cNvPr>
              <p:cNvSpPr txBox="1"/>
              <p:nvPr/>
            </p:nvSpPr>
            <p:spPr>
              <a:xfrm>
                <a:off x="6595922" y="4433893"/>
                <a:ext cx="213159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Death Rate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Death Rate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Birth Rate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ADB6-6C70-4045-AFCA-ACF4BE6B0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922" y="4433893"/>
                <a:ext cx="2131595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40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16" grpId="0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predator_prey.py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8467DC-C8C2-48E1-AAD9-4388514AD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55" y="1468581"/>
            <a:ext cx="5585489" cy="489936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3CC9C3B-AD06-45A6-8D10-36E7A44449D0}"/>
              </a:ext>
            </a:extLst>
          </p:cNvPr>
          <p:cNvGrpSpPr/>
          <p:nvPr/>
        </p:nvGrpSpPr>
        <p:grpSpPr>
          <a:xfrm>
            <a:off x="6584957" y="1618834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40B2962-8EF7-45DF-A638-5AA1E33C8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827EC9-E9B3-425F-BB0C-0D695B66741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683D288-0FC8-4662-A778-A8581F3D1320}"/>
              </a:ext>
            </a:extLst>
          </p:cNvPr>
          <p:cNvGrpSpPr/>
          <p:nvPr/>
        </p:nvGrpSpPr>
        <p:grpSpPr>
          <a:xfrm>
            <a:off x="6584957" y="2027999"/>
            <a:ext cx="1076632" cy="369332"/>
            <a:chOff x="4704120" y="2356972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1063322-72AB-46C3-B0AC-C159D4D74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8429405-2A93-4BEE-8B6B-F41FBE78368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5CCDBA6-426B-4CC9-802C-1F057D215D38}"/>
              </a:ext>
            </a:extLst>
          </p:cNvPr>
          <p:cNvGrpSpPr/>
          <p:nvPr/>
        </p:nvGrpSpPr>
        <p:grpSpPr>
          <a:xfrm>
            <a:off x="6046344" y="2572036"/>
            <a:ext cx="1064340" cy="369332"/>
            <a:chOff x="3647644" y="5421073"/>
            <a:chExt cx="1064340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A0BBEA-3F1C-4359-A8F7-CF1FC1D287F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6B1CE56-CEE3-4681-85FB-A2FB893A9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921FA52-BAE5-4B86-B9B2-ACA22D69056A}"/>
              </a:ext>
            </a:extLst>
          </p:cNvPr>
          <p:cNvGrpSpPr/>
          <p:nvPr/>
        </p:nvGrpSpPr>
        <p:grpSpPr>
          <a:xfrm>
            <a:off x="4342871" y="3256482"/>
            <a:ext cx="1064340" cy="369332"/>
            <a:chOff x="3647644" y="5421073"/>
            <a:chExt cx="1064340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84EF31-A7C5-4DFB-B3BE-C2BA2265399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3C9A22A-E63F-4D61-BF08-3775C40710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BC6CDE6-52E0-481D-84D3-E56CB8DB78FE}"/>
              </a:ext>
            </a:extLst>
          </p:cNvPr>
          <p:cNvGrpSpPr/>
          <p:nvPr/>
        </p:nvGrpSpPr>
        <p:grpSpPr>
          <a:xfrm>
            <a:off x="3649697" y="3058822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BE3A70-A1D8-43C7-BB01-582607DAE75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54B4BB7-B924-4FA9-9B22-53E3C760A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A39779E-6B78-4164-B917-2ED27ECFC0F2}"/>
              </a:ext>
            </a:extLst>
          </p:cNvPr>
          <p:cNvGrpSpPr/>
          <p:nvPr/>
        </p:nvGrpSpPr>
        <p:grpSpPr>
          <a:xfrm>
            <a:off x="6742888" y="4610094"/>
            <a:ext cx="1070486" cy="369332"/>
            <a:chOff x="3913974" y="5225389"/>
            <a:chExt cx="1070486" cy="369332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CE6585F-0DE9-450F-8A12-CEC82012A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3974" y="5410055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DB1016-08D3-49A3-8A44-1006D432D0B8}"/>
                </a:ext>
              </a:extLst>
            </p:cNvPr>
            <p:cNvSpPr txBox="1"/>
            <p:nvPr/>
          </p:nvSpPr>
          <p:spPr>
            <a:xfrm>
              <a:off x="4601002" y="522538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A84F2DA-7C48-4628-A1E8-B5CE211A8AF5}"/>
              </a:ext>
            </a:extLst>
          </p:cNvPr>
          <p:cNvGrpSpPr/>
          <p:nvPr/>
        </p:nvGrpSpPr>
        <p:grpSpPr>
          <a:xfrm>
            <a:off x="6739518" y="5378630"/>
            <a:ext cx="1064340" cy="369332"/>
            <a:chOff x="3647644" y="5421073"/>
            <a:chExt cx="1064340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704263E-30DD-4076-AA58-F2062084BF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860DA1F-9045-40B8-8488-872551C17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C02651F-7AE8-4771-8615-C231DE9CA760}"/>
              </a:ext>
            </a:extLst>
          </p:cNvPr>
          <p:cNvGrpSpPr/>
          <p:nvPr/>
        </p:nvGrpSpPr>
        <p:grpSpPr>
          <a:xfrm>
            <a:off x="6832574" y="5783982"/>
            <a:ext cx="1064340" cy="369332"/>
            <a:chOff x="3647644" y="5421073"/>
            <a:chExt cx="1064340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D427FB8-B0F3-45DB-974B-5276A7A1CEB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6DABD34-D4B8-48A0-B374-70C1F5740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9C119A0-2ECD-41F3-BA8C-CC76BF8C5B2A}"/>
              </a:ext>
            </a:extLst>
          </p:cNvPr>
          <p:cNvSpPr/>
          <p:nvPr/>
        </p:nvSpPr>
        <p:spPr>
          <a:xfrm>
            <a:off x="4055806" y="2477729"/>
            <a:ext cx="589936" cy="26766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95A237-A334-4C55-979E-747B9BA2C6CC}"/>
              </a:ext>
            </a:extLst>
          </p:cNvPr>
          <p:cNvSpPr/>
          <p:nvPr/>
        </p:nvSpPr>
        <p:spPr>
          <a:xfrm>
            <a:off x="3825875" y="5375787"/>
            <a:ext cx="504704" cy="38048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924521-C356-4856-B76B-73B855EC6D8C}"/>
              </a:ext>
            </a:extLst>
          </p:cNvPr>
          <p:cNvSpPr/>
          <p:nvPr/>
        </p:nvSpPr>
        <p:spPr>
          <a:xfrm>
            <a:off x="2982759" y="5778404"/>
            <a:ext cx="571602" cy="38048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3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173DC-78D2-4059-8395-3A88402F4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55" y="1517782"/>
            <a:ext cx="5585489" cy="407650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predator_prey.py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CC9C3B-AD06-45A6-8D10-36E7A44449D0}"/>
              </a:ext>
            </a:extLst>
          </p:cNvPr>
          <p:cNvGrpSpPr/>
          <p:nvPr/>
        </p:nvGrpSpPr>
        <p:grpSpPr>
          <a:xfrm>
            <a:off x="6594557" y="2753815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40B2962-8EF7-45DF-A638-5AA1E33C8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827EC9-E9B3-425F-BB0C-0D695B66741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683D288-0FC8-4662-A778-A8581F3D1320}"/>
              </a:ext>
            </a:extLst>
          </p:cNvPr>
          <p:cNvGrpSpPr/>
          <p:nvPr/>
        </p:nvGrpSpPr>
        <p:grpSpPr>
          <a:xfrm>
            <a:off x="5800187" y="2986491"/>
            <a:ext cx="1076632" cy="369332"/>
            <a:chOff x="4704120" y="2356972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1063322-72AB-46C3-B0AC-C159D4D74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8429405-2A93-4BEE-8B6B-F41FBE78368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5CCDBA6-426B-4CC9-802C-1F057D215D38}"/>
              </a:ext>
            </a:extLst>
          </p:cNvPr>
          <p:cNvGrpSpPr/>
          <p:nvPr/>
        </p:nvGrpSpPr>
        <p:grpSpPr>
          <a:xfrm>
            <a:off x="4350774" y="3612616"/>
            <a:ext cx="1064340" cy="369332"/>
            <a:chOff x="3647644" y="5421073"/>
            <a:chExt cx="1064340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A0BBEA-3F1C-4359-A8F7-CF1FC1D287F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6B1CE56-CEE3-4681-85FB-A2FB893A9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921FA52-BAE5-4B86-B9B2-ACA22D69056A}"/>
              </a:ext>
            </a:extLst>
          </p:cNvPr>
          <p:cNvGrpSpPr/>
          <p:nvPr/>
        </p:nvGrpSpPr>
        <p:grpSpPr>
          <a:xfrm>
            <a:off x="4350774" y="4271148"/>
            <a:ext cx="1064340" cy="369332"/>
            <a:chOff x="3647644" y="5421073"/>
            <a:chExt cx="1064340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84EF31-A7C5-4DFB-B3BE-C2BA2265399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3C9A22A-E63F-4D61-BF08-3775C40710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BC6CDE6-52E0-481D-84D3-E56CB8DB78FE}"/>
              </a:ext>
            </a:extLst>
          </p:cNvPr>
          <p:cNvGrpSpPr/>
          <p:nvPr/>
        </p:nvGrpSpPr>
        <p:grpSpPr>
          <a:xfrm>
            <a:off x="6941144" y="4057714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BE3A70-A1D8-43C7-BB01-582607DAE75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54B4BB7-B924-4FA9-9B22-53E3C760A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A39779E-6B78-4164-B917-2ED27ECFC0F2}"/>
              </a:ext>
            </a:extLst>
          </p:cNvPr>
          <p:cNvGrpSpPr/>
          <p:nvPr/>
        </p:nvGrpSpPr>
        <p:grpSpPr>
          <a:xfrm>
            <a:off x="3864077" y="4678554"/>
            <a:ext cx="1070486" cy="369332"/>
            <a:chOff x="3913974" y="5225389"/>
            <a:chExt cx="1070486" cy="369332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CE6585F-0DE9-450F-8A12-CEC82012A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3974" y="5410055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DB1016-08D3-49A3-8A44-1006D432D0B8}"/>
                </a:ext>
              </a:extLst>
            </p:cNvPr>
            <p:cNvSpPr txBox="1"/>
            <p:nvPr/>
          </p:nvSpPr>
          <p:spPr>
            <a:xfrm>
              <a:off x="4601002" y="522538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A84F2DA-7C48-4628-A1E8-B5CE211A8AF5}"/>
              </a:ext>
            </a:extLst>
          </p:cNvPr>
          <p:cNvGrpSpPr/>
          <p:nvPr/>
        </p:nvGrpSpPr>
        <p:grpSpPr>
          <a:xfrm>
            <a:off x="3859159" y="4903716"/>
            <a:ext cx="1064340" cy="369332"/>
            <a:chOff x="3647644" y="5421073"/>
            <a:chExt cx="1064340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704263E-30DD-4076-AA58-F2062084BF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860DA1F-9045-40B8-8488-872551C17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85C1C588-1B86-4AE3-B109-6C7C156B6E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5484" y="4953700"/>
            <a:ext cx="835742" cy="62680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5578C7A-83C5-4091-A91C-21F67AD14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217" y="891848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1C30ED5-88C8-4010-8D82-2B8777190088}"/>
              </a:ext>
            </a:extLst>
          </p:cNvPr>
          <p:cNvGrpSpPr/>
          <p:nvPr/>
        </p:nvGrpSpPr>
        <p:grpSpPr>
          <a:xfrm>
            <a:off x="1050035" y="5735163"/>
            <a:ext cx="7043931" cy="923330"/>
            <a:chOff x="1205764" y="5735163"/>
            <a:chExt cx="7043931" cy="9233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0787914-AAE1-46D1-8084-01921A906F9A}"/>
                </a:ext>
              </a:extLst>
            </p:cNvPr>
            <p:cNvGrpSpPr/>
            <p:nvPr/>
          </p:nvGrpSpPr>
          <p:grpSpPr>
            <a:xfrm>
              <a:off x="4950540" y="5803782"/>
              <a:ext cx="3299155" cy="786092"/>
              <a:chOff x="2911450" y="2772461"/>
              <a:chExt cx="3299155" cy="786092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68A3B2F-565D-4588-B316-7D833C015DB8}"/>
                  </a:ext>
                </a:extLst>
              </p:cNvPr>
              <p:cNvGrpSpPr/>
              <p:nvPr/>
            </p:nvGrpSpPr>
            <p:grpSpPr>
              <a:xfrm>
                <a:off x="3016093" y="2838518"/>
                <a:ext cx="3111814" cy="653979"/>
                <a:chOff x="3016093" y="2840510"/>
                <a:chExt cx="3111814" cy="65397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9D4F580C-C3B0-407B-8808-DB60C1C56B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16093" y="2840510"/>
                      <a:ext cx="311181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=2,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=1.1,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=1.0,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=0.9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64D2210A-346B-4958-BFE6-BBF7058579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16093" y="2840510"/>
                      <a:ext cx="311181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588" t="-4444" r="-1373" b="-3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3D7DF7E6-8E40-4AFD-992E-711923BCF9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32549" y="3217490"/>
                      <a:ext cx="207890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=0.5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20046B14-520D-42D5-8EB0-BC4815AEFC9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32549" y="3217490"/>
                      <a:ext cx="2078902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70" r="-2339" b="-2391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0FBF833-6336-4065-87D9-8F8627E00322}"/>
                  </a:ext>
                </a:extLst>
              </p:cNvPr>
              <p:cNvSpPr/>
              <p:nvPr/>
            </p:nvSpPr>
            <p:spPr>
              <a:xfrm>
                <a:off x="2911450" y="2772461"/>
                <a:ext cx="3299155" cy="786092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127DB90-DCD4-4E40-BDB5-C7688D14B11B}"/>
                    </a:ext>
                  </a:extLst>
                </p:cNvPr>
                <p:cNvSpPr txBox="1"/>
                <p:nvPr/>
              </p:nvSpPr>
              <p:spPr>
                <a:xfrm>
                  <a:off x="1205764" y="5735163"/>
                  <a:ext cx="3635033" cy="923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In this model, at any time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: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b="1" dirty="0"/>
                    <a:t> </a:t>
                  </a:r>
                  <a:r>
                    <a:rPr lang="en-US" dirty="0"/>
                    <a:t>represents the </a:t>
                  </a:r>
                  <a:r>
                    <a:rPr lang="en-US" b="1" dirty="0"/>
                    <a:t>prey</a:t>
                  </a:r>
                  <a:r>
                    <a:rPr lang="en-US" dirty="0"/>
                    <a:t> population 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b="1" dirty="0"/>
                    <a:t> </a:t>
                  </a:r>
                  <a:r>
                    <a:rPr lang="en-US" dirty="0"/>
                    <a:t>represents </a:t>
                  </a:r>
                  <a:r>
                    <a:rPr lang="en-US" b="1" dirty="0"/>
                    <a:t>predator</a:t>
                  </a:r>
                  <a:r>
                    <a:rPr lang="en-US" dirty="0"/>
                    <a:t> population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127DB90-DCD4-4E40-BDB5-C7688D14B1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5764" y="5735163"/>
                  <a:ext cx="3635033" cy="923330"/>
                </a:xfrm>
                <a:prstGeom prst="rect">
                  <a:avLst/>
                </a:prstGeom>
                <a:blipFill>
                  <a:blip r:embed="rId8"/>
                  <a:stretch>
                    <a:fillRect t="-3974" r="-1173" b="-993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7CF97BB-4C02-4B97-976D-EFD7D2AF95D0}"/>
              </a:ext>
            </a:extLst>
          </p:cNvPr>
          <p:cNvSpPr/>
          <p:nvPr/>
        </p:nvSpPr>
        <p:spPr>
          <a:xfrm>
            <a:off x="2743200" y="4741606"/>
            <a:ext cx="1115959" cy="4424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1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B7D465-105B-4233-8A77-8F1DF819F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736" y="1519235"/>
            <a:ext cx="5628528" cy="40750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predator_prey.py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A39779E-6B78-4164-B917-2ED27ECFC0F2}"/>
              </a:ext>
            </a:extLst>
          </p:cNvPr>
          <p:cNvGrpSpPr/>
          <p:nvPr/>
        </p:nvGrpSpPr>
        <p:grpSpPr>
          <a:xfrm>
            <a:off x="6747388" y="4675861"/>
            <a:ext cx="1070486" cy="369332"/>
            <a:chOff x="3913974" y="5225389"/>
            <a:chExt cx="1070486" cy="369332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CE6585F-0DE9-450F-8A12-CEC82012A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3974" y="5410055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DB1016-08D3-49A3-8A44-1006D432D0B8}"/>
                </a:ext>
              </a:extLst>
            </p:cNvPr>
            <p:cNvSpPr txBox="1"/>
            <p:nvPr/>
          </p:nvSpPr>
          <p:spPr>
            <a:xfrm>
              <a:off x="4601002" y="522538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A84F2DA-7C48-4628-A1E8-B5CE211A8AF5}"/>
              </a:ext>
            </a:extLst>
          </p:cNvPr>
          <p:cNvGrpSpPr/>
          <p:nvPr/>
        </p:nvGrpSpPr>
        <p:grpSpPr>
          <a:xfrm>
            <a:off x="6753534" y="4922815"/>
            <a:ext cx="1064340" cy="369332"/>
            <a:chOff x="3647644" y="5421073"/>
            <a:chExt cx="1064340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704263E-30DD-4076-AA58-F2062084BF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860DA1F-9045-40B8-8488-872551C17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4B907894-8A15-40A0-BC0B-A11EE4657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217" y="891848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676D4E3-5DAB-4500-B15A-42B2469EF92D}"/>
              </a:ext>
            </a:extLst>
          </p:cNvPr>
          <p:cNvGrpSpPr/>
          <p:nvPr/>
        </p:nvGrpSpPr>
        <p:grpSpPr>
          <a:xfrm>
            <a:off x="1050035" y="5735163"/>
            <a:ext cx="7043931" cy="923330"/>
            <a:chOff x="1205764" y="5735163"/>
            <a:chExt cx="7043931" cy="92333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CD7E6E6-9010-4712-8E98-E82A40F993BF}"/>
                </a:ext>
              </a:extLst>
            </p:cNvPr>
            <p:cNvGrpSpPr/>
            <p:nvPr/>
          </p:nvGrpSpPr>
          <p:grpSpPr>
            <a:xfrm>
              <a:off x="4950540" y="5803782"/>
              <a:ext cx="3299155" cy="786092"/>
              <a:chOff x="2911450" y="2772461"/>
              <a:chExt cx="3299155" cy="786092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74D72C6-C507-47B5-96BF-1C61899917B1}"/>
                  </a:ext>
                </a:extLst>
              </p:cNvPr>
              <p:cNvGrpSpPr/>
              <p:nvPr/>
            </p:nvGrpSpPr>
            <p:grpSpPr>
              <a:xfrm>
                <a:off x="3016093" y="2838518"/>
                <a:ext cx="3111814" cy="653979"/>
                <a:chOff x="3016093" y="2840510"/>
                <a:chExt cx="3111814" cy="65397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EC9BA40E-B0CA-4A07-88A2-75746648D1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16093" y="2840510"/>
                      <a:ext cx="311181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=2,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=1.1,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=1.0,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=0.9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64D2210A-346B-4958-BFE6-BBF7058579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16093" y="2840510"/>
                      <a:ext cx="311181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588" t="-4444" r="-1373" b="-3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5A378608-87FE-4177-A347-7B8BB8E8F5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32549" y="3217490"/>
                      <a:ext cx="207890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=0.5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20046B14-520D-42D5-8EB0-BC4815AEFC9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32549" y="3217490"/>
                      <a:ext cx="2078902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70" r="-2339" b="-2391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29B1BEB-3EC1-41FD-9A6B-E05B7CBE7E71}"/>
                  </a:ext>
                </a:extLst>
              </p:cNvPr>
              <p:cNvSpPr/>
              <p:nvPr/>
            </p:nvSpPr>
            <p:spPr>
              <a:xfrm>
                <a:off x="2911450" y="2772461"/>
                <a:ext cx="3299155" cy="786092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922F011-CAA3-48B7-B723-02B462DCA788}"/>
                    </a:ext>
                  </a:extLst>
                </p:cNvPr>
                <p:cNvSpPr txBox="1"/>
                <p:nvPr/>
              </p:nvSpPr>
              <p:spPr>
                <a:xfrm>
                  <a:off x="1205764" y="5735163"/>
                  <a:ext cx="3635033" cy="923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In this model, at any time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: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b="1" dirty="0"/>
                    <a:t> </a:t>
                  </a:r>
                  <a:r>
                    <a:rPr lang="en-US" dirty="0"/>
                    <a:t>represents the </a:t>
                  </a:r>
                  <a:r>
                    <a:rPr lang="en-US" b="1" dirty="0"/>
                    <a:t>prey</a:t>
                  </a:r>
                  <a:r>
                    <a:rPr lang="en-US" dirty="0"/>
                    <a:t> population 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b="1" dirty="0"/>
                    <a:t> </a:t>
                  </a:r>
                  <a:r>
                    <a:rPr lang="en-US" dirty="0"/>
                    <a:t>represents </a:t>
                  </a:r>
                  <a:r>
                    <a:rPr lang="en-US" b="1" dirty="0"/>
                    <a:t>predator</a:t>
                  </a:r>
                  <a:r>
                    <a:rPr lang="en-US" dirty="0"/>
                    <a:t> population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922F011-CAA3-48B7-B723-02B462DCA7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5764" y="5735163"/>
                  <a:ext cx="3635033" cy="923330"/>
                </a:xfrm>
                <a:prstGeom prst="rect">
                  <a:avLst/>
                </a:prstGeom>
                <a:blipFill>
                  <a:blip r:embed="rId8"/>
                  <a:stretch>
                    <a:fillRect t="-3974" r="-1173" b="-993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06E15E-B07E-4964-9B81-E26F05498ED6}"/>
                  </a:ext>
                </a:extLst>
              </p:cNvPr>
              <p:cNvSpPr txBox="1"/>
              <p:nvPr/>
            </p:nvSpPr>
            <p:spPr>
              <a:xfrm>
                <a:off x="6526216" y="2491380"/>
                <a:ext cx="2131595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Death Rate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Death Rate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06E15E-B07E-4964-9B81-E26F05498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16" y="2491380"/>
                <a:ext cx="2131595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39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predator_prey.py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B3599-0234-4120-9400-FA6FA3DD39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266" y="1088844"/>
            <a:ext cx="7035467" cy="5769156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ECA290C-A7BD-4E5B-9F95-D2E24D0F44B9}"/>
              </a:ext>
            </a:extLst>
          </p:cNvPr>
          <p:cNvSpPr/>
          <p:nvPr/>
        </p:nvSpPr>
        <p:spPr>
          <a:xfrm>
            <a:off x="6457950" y="4267609"/>
            <a:ext cx="2106818" cy="954233"/>
          </a:xfrm>
          <a:prstGeom prst="wedgeRoundRectCallout">
            <a:avLst>
              <a:gd name="adj1" fmla="val -68135"/>
              <a:gd name="adj2" fmla="val -1146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story is this graph telling?</a:t>
            </a:r>
          </a:p>
        </p:txBody>
      </p:sp>
    </p:spTree>
    <p:extLst>
      <p:ext uri="{BB962C8B-B14F-4D97-AF65-F5344CB8AC3E}">
        <p14:creationId xmlns:p14="http://schemas.microsoft.com/office/powerpoint/2010/main" val="410924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65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2392735" y="1448036"/>
            <a:ext cx="5703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upon the work of Hudson and Ross, the </a:t>
            </a:r>
            <a:r>
              <a:rPr lang="en-US" b="1" dirty="0" err="1">
                <a:solidFill>
                  <a:srgbClr val="0070C0"/>
                </a:solidFill>
              </a:rPr>
              <a:t>Kermack</a:t>
            </a:r>
            <a:r>
              <a:rPr lang="en-US" b="1" dirty="0">
                <a:solidFill>
                  <a:srgbClr val="0070C0"/>
                </a:solidFill>
              </a:rPr>
              <a:t>-McKendrick</a:t>
            </a:r>
            <a:r>
              <a:rPr lang="en-US" dirty="0"/>
              <a:t> (1933) </a:t>
            </a:r>
            <a:r>
              <a:rPr lang="en-US" b="1" dirty="0"/>
              <a:t>S-I-R</a:t>
            </a:r>
            <a:r>
              <a:rPr lang="en-US" dirty="0"/>
              <a:t> equations model the spread of infectious diseases throughout a population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C7A849-805A-46B7-A531-73385C62EC31}"/>
                  </a:ext>
                </a:extLst>
              </p:cNvPr>
              <p:cNvSpPr txBox="1"/>
              <p:nvPr/>
            </p:nvSpPr>
            <p:spPr>
              <a:xfrm>
                <a:off x="2687126" y="5982526"/>
                <a:ext cx="51142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We seek the functions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C7A849-805A-46B7-A531-73385C62E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126" y="5982526"/>
                <a:ext cx="5114285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8344051-D981-47A6-B722-079D479755F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Modelling Infectious Diseases</a:t>
            </a:r>
            <a:endParaRPr lang="en-US" sz="3200" dirty="0"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9ACC71-D148-478B-B5CB-F9A4155AD9A7}"/>
              </a:ext>
            </a:extLst>
          </p:cNvPr>
          <p:cNvGrpSpPr/>
          <p:nvPr/>
        </p:nvGrpSpPr>
        <p:grpSpPr>
          <a:xfrm>
            <a:off x="669046" y="4107587"/>
            <a:ext cx="1491834" cy="2178585"/>
            <a:chOff x="423255" y="1642072"/>
            <a:chExt cx="1491834" cy="21785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30AB2D-E464-401B-9638-AA0DDE96F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63" y="1642072"/>
              <a:ext cx="1244419" cy="17704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511ED8-C1BE-4FFE-B253-CA9FF6E724C2}"/>
                </a:ext>
              </a:extLst>
            </p:cNvPr>
            <p:cNvSpPr txBox="1"/>
            <p:nvPr/>
          </p:nvSpPr>
          <p:spPr>
            <a:xfrm>
              <a:off x="423255" y="3512880"/>
              <a:ext cx="1491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Ronald Ross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D93DBE-FFDC-40FB-98AF-A8DD624D28EC}"/>
              </a:ext>
            </a:extLst>
          </p:cNvPr>
          <p:cNvGrpSpPr/>
          <p:nvPr/>
        </p:nvGrpSpPr>
        <p:grpSpPr>
          <a:xfrm>
            <a:off x="628650" y="1747217"/>
            <a:ext cx="1491834" cy="2081258"/>
            <a:chOff x="442584" y="4088498"/>
            <a:chExt cx="1491834" cy="20812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D6F43-FB12-4427-A888-6EE5629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912" y="4088498"/>
              <a:ext cx="1429179" cy="177348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0843E-A08B-4956-A6D1-C547981BCE4F}"/>
                </a:ext>
              </a:extLst>
            </p:cNvPr>
            <p:cNvSpPr txBox="1"/>
            <p:nvPr/>
          </p:nvSpPr>
          <p:spPr>
            <a:xfrm>
              <a:off x="442584" y="5861979"/>
              <a:ext cx="1491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Hilda Hudson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90E4B-9691-41BE-9ACB-7756E4C460C5}"/>
                  </a:ext>
                </a:extLst>
              </p:cNvPr>
              <p:cNvSpPr txBox="1"/>
              <p:nvPr/>
            </p:nvSpPr>
            <p:spPr>
              <a:xfrm>
                <a:off x="2614753" y="3332049"/>
                <a:ext cx="305153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Susceptible population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Infected population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Recovered population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90E4B-9691-41BE-9ACB-7756E4C46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753" y="3332049"/>
                <a:ext cx="3051530" cy="1077218"/>
              </a:xfrm>
              <a:prstGeom prst="rect">
                <a:avLst/>
              </a:prstGeom>
              <a:blipFill>
                <a:blip r:embed="rId5"/>
                <a:stretch>
                  <a:fillRect t="-3409" b="-8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139D294-C12C-49B5-AE1A-AA24597B80A9}"/>
              </a:ext>
            </a:extLst>
          </p:cNvPr>
          <p:cNvGrpSpPr/>
          <p:nvPr/>
        </p:nvGrpSpPr>
        <p:grpSpPr>
          <a:xfrm>
            <a:off x="2990374" y="2533848"/>
            <a:ext cx="4507789" cy="525913"/>
            <a:chOff x="2763723" y="2453124"/>
            <a:chExt cx="4507789" cy="525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71A0B21-3561-42E6-B515-A3097B63E30C}"/>
                    </a:ext>
                  </a:extLst>
                </p:cNvPr>
                <p:cNvSpPr txBox="1"/>
                <p:nvPr/>
              </p:nvSpPr>
              <p:spPr>
                <a:xfrm>
                  <a:off x="2763723" y="2453124"/>
                  <a:ext cx="1168460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71A0B21-3561-42E6-B515-A3097B63E3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3723" y="2453124"/>
                  <a:ext cx="1168460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F5A092-5A1A-4265-9471-0F88291FE93C}"/>
                    </a:ext>
                  </a:extLst>
                </p:cNvPr>
                <p:cNvSpPr txBox="1"/>
                <p:nvPr/>
              </p:nvSpPr>
              <p:spPr>
                <a:xfrm>
                  <a:off x="4432040" y="2453124"/>
                  <a:ext cx="146065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F5A092-5A1A-4265-9471-0F88291FE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040" y="2453124"/>
                  <a:ext cx="1460656" cy="5259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FDB3D9-49E5-4D37-AF0F-E37BA3AD1968}"/>
                    </a:ext>
                  </a:extLst>
                </p:cNvPr>
                <p:cNvSpPr txBox="1"/>
                <p:nvPr/>
              </p:nvSpPr>
              <p:spPr>
                <a:xfrm>
                  <a:off x="6392553" y="2453124"/>
                  <a:ext cx="878959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FDB3D9-49E5-4D37-AF0F-E37BA3AD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553" y="2453124"/>
                  <a:ext cx="878959" cy="5259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61E291-2B04-4794-8936-7273243951EC}"/>
                  </a:ext>
                </a:extLst>
              </p:cNvPr>
              <p:cNvSpPr txBox="1"/>
              <p:nvPr/>
            </p:nvSpPr>
            <p:spPr>
              <a:xfrm>
                <a:off x="6002519" y="3509020"/>
                <a:ext cx="2481503" cy="723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Infection rate </a:t>
                </a:r>
                <a:r>
                  <a:rPr lang="en-US" i="1" dirty="0"/>
                  <a:t>factor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Recovery rate </a:t>
                </a:r>
                <a:r>
                  <a:rPr lang="en-US" i="1" dirty="0"/>
                  <a:t>factor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61E291-2B04-4794-8936-727324395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19" y="3509020"/>
                <a:ext cx="2481503" cy="723275"/>
              </a:xfrm>
              <a:prstGeom prst="rect">
                <a:avLst/>
              </a:prstGeom>
              <a:blipFill>
                <a:blip r:embed="rId9"/>
                <a:stretch>
                  <a:fillRect l="-737" t="-5085" r="-1966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55F64-842F-4D02-843C-AF733B00C461}"/>
                  </a:ext>
                </a:extLst>
              </p:cNvPr>
              <p:cNvSpPr txBox="1"/>
              <p:nvPr/>
            </p:nvSpPr>
            <p:spPr>
              <a:xfrm>
                <a:off x="2392735" y="4689261"/>
                <a:ext cx="570306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As time progresses, the population changes from one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compartment</a:t>
                </a:r>
                <a:r>
                  <a:rPr lang="en-US" dirty="0"/>
                  <a:t> to the next: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Note:</a:t>
                </a:r>
                <a:r>
                  <a:rPr lang="en-US" dirty="0"/>
                  <a:t> 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total</a:t>
                </a:r>
                <a:r>
                  <a:rPr lang="en-US" dirty="0"/>
                  <a:t> population in this model </a:t>
                </a:r>
                <a:r>
                  <a:rPr lang="en-US" u="sng" dirty="0"/>
                  <a:t>does not</a:t>
                </a:r>
                <a:r>
                  <a:rPr lang="en-US" dirty="0"/>
                  <a:t> change</a:t>
                </a:r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55F64-842F-4D02-843C-AF733B00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735" y="4689261"/>
                <a:ext cx="5703067" cy="1077218"/>
              </a:xfrm>
              <a:prstGeom prst="rect">
                <a:avLst/>
              </a:prstGeom>
              <a:blipFill>
                <a:blip r:embed="rId10"/>
                <a:stretch>
                  <a:fillRect l="-963" t="-2825" b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0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3" grpId="0"/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66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344051-D981-47A6-B722-079D479755F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Modelling Infectious Diseases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A0B21-3561-42E6-B515-A3097B63E30C}"/>
                  </a:ext>
                </a:extLst>
              </p:cNvPr>
              <p:cNvSpPr txBox="1"/>
              <p:nvPr/>
            </p:nvSpPr>
            <p:spPr>
              <a:xfrm>
                <a:off x="6815727" y="2488161"/>
                <a:ext cx="116846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A0B21-3561-42E6-B515-A3097B63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2488161"/>
                <a:ext cx="1168460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5A092-5A1A-4265-9471-0F88291FE93C}"/>
                  </a:ext>
                </a:extLst>
              </p:cNvPr>
              <p:cNvSpPr txBox="1"/>
              <p:nvPr/>
            </p:nvSpPr>
            <p:spPr>
              <a:xfrm>
                <a:off x="6815727" y="4229917"/>
                <a:ext cx="14606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5A092-5A1A-4265-9471-0F88291FE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4229917"/>
                <a:ext cx="146065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DB3D9-49E5-4D37-AF0F-E37BA3AD1968}"/>
                  </a:ext>
                </a:extLst>
              </p:cNvPr>
              <p:cNvSpPr txBox="1"/>
              <p:nvPr/>
            </p:nvSpPr>
            <p:spPr>
              <a:xfrm>
                <a:off x="6815727" y="5634170"/>
                <a:ext cx="87895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DB3D9-49E5-4D37-AF0F-E37BA3AD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5634170"/>
                <a:ext cx="87895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A6EF79F-33BC-4067-8D02-97CDA7CF003E}"/>
              </a:ext>
            </a:extLst>
          </p:cNvPr>
          <p:cNvSpPr txBox="1"/>
          <p:nvPr/>
        </p:nvSpPr>
        <p:spPr>
          <a:xfrm>
            <a:off x="2495271" y="2112976"/>
            <a:ext cx="3898213" cy="1277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As people become infected the susceptible population decreases.</a:t>
            </a:r>
          </a:p>
          <a:p>
            <a:pPr>
              <a:spcAft>
                <a:spcPts val="600"/>
              </a:spcAft>
            </a:pPr>
            <a:r>
              <a:rPr lang="en-US" dirty="0"/>
              <a:t>More infected people also spread the disease faster.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518AD-2858-45F7-AC03-615AE29AD187}"/>
              </a:ext>
            </a:extLst>
          </p:cNvPr>
          <p:cNvGrpSpPr/>
          <p:nvPr/>
        </p:nvGrpSpPr>
        <p:grpSpPr>
          <a:xfrm>
            <a:off x="2762765" y="1394928"/>
            <a:ext cx="5137799" cy="369332"/>
            <a:chOff x="2762765" y="1270569"/>
            <a:chExt cx="5137799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BB7D99-6CF4-4199-8BCF-F803287DC7F4}"/>
                    </a:ext>
                  </a:extLst>
                </p:cNvPr>
                <p:cNvSpPr txBox="1"/>
                <p:nvPr/>
              </p:nvSpPr>
              <p:spPr>
                <a:xfrm>
                  <a:off x="2762765" y="127056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Infection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BB7D99-6CF4-4199-8BCF-F803287DC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765" y="1270569"/>
                  <a:ext cx="248150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37" t="-10000" r="-22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C5DE07-C2F1-4FC5-A908-702EFCBC65F2}"/>
                    </a:ext>
                  </a:extLst>
                </p:cNvPr>
                <p:cNvSpPr txBox="1"/>
                <p:nvPr/>
              </p:nvSpPr>
              <p:spPr>
                <a:xfrm>
                  <a:off x="5419061" y="127056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Recovery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C5DE07-C2F1-4FC5-A908-702EFCBC6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9061" y="1270569"/>
                  <a:ext cx="2481503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r="-196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DED0C54-5D96-4D55-BDC5-5575935DDAD5}"/>
              </a:ext>
            </a:extLst>
          </p:cNvPr>
          <p:cNvSpPr txBox="1"/>
          <p:nvPr/>
        </p:nvSpPr>
        <p:spPr>
          <a:xfrm>
            <a:off x="2495270" y="3815591"/>
            <a:ext cx="3898213" cy="13542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More susceptible people make it easier for the infection to find a new host.</a:t>
            </a:r>
          </a:p>
          <a:p>
            <a:pPr>
              <a:spcAft>
                <a:spcPts val="1200"/>
              </a:spcAft>
            </a:pPr>
            <a:r>
              <a:rPr lang="en-US" dirty="0"/>
              <a:t>Susceptible people become infected and infected people become recovered.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8F5968-9CC4-42D8-A5ED-C5643E3AE4B2}"/>
              </a:ext>
            </a:extLst>
          </p:cNvPr>
          <p:cNvSpPr txBox="1"/>
          <p:nvPr/>
        </p:nvSpPr>
        <p:spPr>
          <a:xfrm>
            <a:off x="2532956" y="5573167"/>
            <a:ext cx="38605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number of recovered people increases over time.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0558C39-0903-4CB9-A885-41A5ABFF308C}"/>
              </a:ext>
            </a:extLst>
          </p:cNvPr>
          <p:cNvCxnSpPr>
            <a:cxnSpLocks/>
          </p:cNvCxnSpPr>
          <p:nvPr/>
        </p:nvCxnSpPr>
        <p:spPr>
          <a:xfrm flipV="1">
            <a:off x="6269129" y="2751118"/>
            <a:ext cx="422243" cy="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0EB0DCB-7B10-4BE2-8CD7-87F71598049A}"/>
              </a:ext>
            </a:extLst>
          </p:cNvPr>
          <p:cNvCxnSpPr>
            <a:cxnSpLocks/>
          </p:cNvCxnSpPr>
          <p:nvPr/>
        </p:nvCxnSpPr>
        <p:spPr>
          <a:xfrm>
            <a:off x="6269128" y="4492700"/>
            <a:ext cx="422244" cy="1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D439190-3378-4203-85AE-4804D146CE1A}"/>
              </a:ext>
            </a:extLst>
          </p:cNvPr>
          <p:cNvCxnSpPr>
            <a:cxnSpLocks/>
          </p:cNvCxnSpPr>
          <p:nvPr/>
        </p:nvCxnSpPr>
        <p:spPr>
          <a:xfrm>
            <a:off x="6269129" y="5896333"/>
            <a:ext cx="422243" cy="7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11B8D6-D464-417E-AB54-4919F921D34B}"/>
              </a:ext>
            </a:extLst>
          </p:cNvPr>
          <p:cNvGrpSpPr/>
          <p:nvPr/>
        </p:nvGrpSpPr>
        <p:grpSpPr>
          <a:xfrm>
            <a:off x="732839" y="4175727"/>
            <a:ext cx="1167308" cy="2363186"/>
            <a:chOff x="760303" y="1666480"/>
            <a:chExt cx="1167308" cy="23631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0843E-A08B-4956-A6D1-C547981BCE4F}"/>
                </a:ext>
              </a:extLst>
            </p:cNvPr>
            <p:cNvSpPr txBox="1"/>
            <p:nvPr/>
          </p:nvSpPr>
          <p:spPr>
            <a:xfrm>
              <a:off x="760303" y="3506446"/>
              <a:ext cx="11673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Anderson McKendrick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F5B13BB-6E0A-427A-8BC8-AE4D0F850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0303" y="1666480"/>
              <a:ext cx="1167308" cy="18288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1C20F8-12F5-41D4-8807-BE2CC3614FA4}"/>
              </a:ext>
            </a:extLst>
          </p:cNvPr>
          <p:cNvGrpSpPr/>
          <p:nvPr/>
        </p:nvGrpSpPr>
        <p:grpSpPr>
          <a:xfrm>
            <a:off x="740399" y="1684170"/>
            <a:ext cx="1152189" cy="2228295"/>
            <a:chOff x="767862" y="4273320"/>
            <a:chExt cx="1152189" cy="22282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511ED8-C1BE-4FFE-B253-CA9FF6E724C2}"/>
                </a:ext>
              </a:extLst>
            </p:cNvPr>
            <p:cNvSpPr txBox="1"/>
            <p:nvPr/>
          </p:nvSpPr>
          <p:spPr>
            <a:xfrm>
              <a:off x="767862" y="5978395"/>
              <a:ext cx="11521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William Kermack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B531045-C21A-4F4C-AAEF-517C3C44B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80"/>
            <a:stretch/>
          </p:blipFill>
          <p:spPr>
            <a:xfrm>
              <a:off x="767862" y="4273320"/>
              <a:ext cx="1152189" cy="1688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747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21" grpId="0"/>
      <p:bldP spid="25" grpId="0"/>
      <p:bldP spid="28" grpId="0"/>
      <p:bldP spid="2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97993C-E000-4A30-BDA6-2516077D8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555" y="1298304"/>
            <a:ext cx="3438095" cy="16571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0E3DFD-84C3-4BBC-89A2-28F5B0919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37" y="3112205"/>
            <a:ext cx="4963686" cy="361593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epidemiology_sir.py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7BC60A-29B9-4893-85D2-9CA8E77DDF5A}"/>
              </a:ext>
            </a:extLst>
          </p:cNvPr>
          <p:cNvGrpSpPr/>
          <p:nvPr/>
        </p:nvGrpSpPr>
        <p:grpSpPr>
          <a:xfrm>
            <a:off x="4309392" y="3483624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A0A07F7-1ED3-4039-BEC9-86697EF65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49F950-FD05-4FE7-98A5-1F52B7D8F16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AE43632-AC1E-4459-BBF7-B190C50F9606}"/>
              </a:ext>
            </a:extLst>
          </p:cNvPr>
          <p:cNvGrpSpPr/>
          <p:nvPr/>
        </p:nvGrpSpPr>
        <p:grpSpPr>
          <a:xfrm>
            <a:off x="4201053" y="3806106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CD1A74-A8A6-408A-8071-89EAB098F65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EA4A090-DD6F-4C80-957A-B931B2F047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81FE6B6-08F1-47C7-98BE-180F0F636C56}"/>
              </a:ext>
            </a:extLst>
          </p:cNvPr>
          <p:cNvGrpSpPr/>
          <p:nvPr/>
        </p:nvGrpSpPr>
        <p:grpSpPr>
          <a:xfrm>
            <a:off x="4136923" y="3631200"/>
            <a:ext cx="899959" cy="369332"/>
            <a:chOff x="3647644" y="4910075"/>
            <a:chExt cx="899959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6E2FDA-2347-4BFE-8C90-12E63EC6213C}"/>
                </a:ext>
              </a:extLst>
            </p:cNvPr>
            <p:cNvSpPr txBox="1"/>
            <p:nvPr/>
          </p:nvSpPr>
          <p:spPr>
            <a:xfrm>
              <a:off x="4164145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70E31FD-CA9A-4FA3-9D22-C6A1F8AA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53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2B1555-8B3A-4994-9913-0810A7970ECA}"/>
              </a:ext>
            </a:extLst>
          </p:cNvPr>
          <p:cNvGrpSpPr/>
          <p:nvPr/>
        </p:nvGrpSpPr>
        <p:grpSpPr>
          <a:xfrm>
            <a:off x="2158211" y="4571164"/>
            <a:ext cx="839245" cy="369332"/>
            <a:chOff x="3647644" y="5356391"/>
            <a:chExt cx="839245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345CA3-3210-4098-9D6E-62D765401CA4}"/>
                </a:ext>
              </a:extLst>
            </p:cNvPr>
            <p:cNvSpPr txBox="1"/>
            <p:nvPr/>
          </p:nvSpPr>
          <p:spPr>
            <a:xfrm>
              <a:off x="4103431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7D241F-50BE-4BF9-83C9-743C1CEE5C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7644" y="5541057"/>
              <a:ext cx="455787" cy="276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C990C3-BE62-4C90-9227-A0FC6AF2A2ED}"/>
              </a:ext>
            </a:extLst>
          </p:cNvPr>
          <p:cNvGrpSpPr/>
          <p:nvPr/>
        </p:nvGrpSpPr>
        <p:grpSpPr>
          <a:xfrm>
            <a:off x="4030612" y="6316260"/>
            <a:ext cx="814541" cy="369332"/>
            <a:chOff x="2157212" y="5378555"/>
            <a:chExt cx="814541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22DC8F-C585-4B79-9360-FEBDD33BC019}"/>
                </a:ext>
              </a:extLst>
            </p:cNvPr>
            <p:cNvSpPr txBox="1"/>
            <p:nvPr/>
          </p:nvSpPr>
          <p:spPr>
            <a:xfrm>
              <a:off x="2588295" y="537855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618A4F-99EB-4ECA-BF5A-1FD557F1DA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46058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22BB95-DFB1-4DE2-B054-F1074BBAD78A}"/>
              </a:ext>
            </a:extLst>
          </p:cNvPr>
          <p:cNvGrpSpPr/>
          <p:nvPr/>
        </p:nvGrpSpPr>
        <p:grpSpPr>
          <a:xfrm>
            <a:off x="7141078" y="1635563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D4075B-E770-4E37-AAEF-286855AB460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DEA4D85-E54A-4A7D-AD56-438D3F546C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41AE113-A6FC-41FF-9490-FCE7E112AC10}"/>
              </a:ext>
            </a:extLst>
          </p:cNvPr>
          <p:cNvSpPr/>
          <p:nvPr/>
        </p:nvSpPr>
        <p:spPr>
          <a:xfrm>
            <a:off x="2066370" y="4204926"/>
            <a:ext cx="403985" cy="20053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97A2952-331D-409A-9642-BDB37B3D7A8A}"/>
              </a:ext>
            </a:extLst>
          </p:cNvPr>
          <p:cNvSpPr/>
          <p:nvPr/>
        </p:nvSpPr>
        <p:spPr>
          <a:xfrm>
            <a:off x="6091084" y="1300183"/>
            <a:ext cx="1312605" cy="20053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711C743-06E0-4E9B-A41A-11DB3211E2FB}"/>
              </a:ext>
            </a:extLst>
          </p:cNvPr>
          <p:cNvCxnSpPr>
            <a:cxnSpLocks/>
            <a:stCxn id="42" idx="0"/>
            <a:endCxn id="43" idx="1"/>
          </p:cNvCxnSpPr>
          <p:nvPr/>
        </p:nvCxnSpPr>
        <p:spPr>
          <a:xfrm rot="5400000" flipH="1" flipV="1">
            <a:off x="2777486" y="891329"/>
            <a:ext cx="2804475" cy="3822721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6178F08-3D16-461E-8AE5-CC8DAE7302EE}"/>
                  </a:ext>
                </a:extLst>
              </p:cNvPr>
              <p:cNvSpPr txBox="1"/>
              <p:nvPr/>
            </p:nvSpPr>
            <p:spPr>
              <a:xfrm>
                <a:off x="6589131" y="3376641"/>
                <a:ext cx="116846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6178F08-3D16-461E-8AE5-CC8DAE73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31" y="3376641"/>
                <a:ext cx="1168460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B43B36-AE47-44E7-9C30-0FBB6EAFDEFC}"/>
                  </a:ext>
                </a:extLst>
              </p:cNvPr>
              <p:cNvSpPr txBox="1"/>
              <p:nvPr/>
            </p:nvSpPr>
            <p:spPr>
              <a:xfrm>
                <a:off x="6589131" y="4176968"/>
                <a:ext cx="14606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B43B36-AE47-44E7-9C30-0FBB6EAFD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31" y="4176968"/>
                <a:ext cx="1460656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2DCB05E-F4A5-4434-B498-F5BBB9F33281}"/>
                  </a:ext>
                </a:extLst>
              </p:cNvPr>
              <p:cNvSpPr txBox="1"/>
              <p:nvPr/>
            </p:nvSpPr>
            <p:spPr>
              <a:xfrm>
                <a:off x="6589131" y="4977295"/>
                <a:ext cx="87895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2DCB05E-F4A5-4434-B498-F5BBB9F33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31" y="4977295"/>
                <a:ext cx="878959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D421E7C7-C954-40C0-B08C-4EF2919046E9}"/>
              </a:ext>
            </a:extLst>
          </p:cNvPr>
          <p:cNvGrpSpPr/>
          <p:nvPr/>
        </p:nvGrpSpPr>
        <p:grpSpPr>
          <a:xfrm>
            <a:off x="3272515" y="3158446"/>
            <a:ext cx="864408" cy="369332"/>
            <a:chOff x="4091050" y="2561879"/>
            <a:chExt cx="864408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D81381-078A-471A-89E6-D3C30DE94701}"/>
                </a:ext>
              </a:extLst>
            </p:cNvPr>
            <p:cNvSpPr txBox="1"/>
            <p:nvPr/>
          </p:nvSpPr>
          <p:spPr>
            <a:xfrm>
              <a:off x="4572000" y="256187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9D90B8D-A344-4102-B6A3-D8B8FAC6B7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050" y="2750216"/>
              <a:ext cx="53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09A1D36-ED9F-4FF5-9D51-4A93B77CC3EE}"/>
              </a:ext>
            </a:extLst>
          </p:cNvPr>
          <p:cNvGrpSpPr/>
          <p:nvPr/>
        </p:nvGrpSpPr>
        <p:grpSpPr>
          <a:xfrm>
            <a:off x="2532291" y="1597578"/>
            <a:ext cx="2502090" cy="728284"/>
            <a:chOff x="941548" y="1750857"/>
            <a:chExt cx="2502090" cy="728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46FACC1-96C5-4844-958F-42C905B7695E}"/>
                    </a:ext>
                  </a:extLst>
                </p:cNvPr>
                <p:cNvSpPr txBox="1"/>
                <p:nvPr/>
              </p:nvSpPr>
              <p:spPr>
                <a:xfrm>
                  <a:off x="941548" y="1750857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Infection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46FACC1-96C5-4844-958F-42C905B76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548" y="1750857"/>
                  <a:ext cx="248150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37" t="-8197" r="-2211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1E38365-72CC-4F47-8B86-8F2FB45F693F}"/>
                    </a:ext>
                  </a:extLst>
                </p:cNvPr>
                <p:cNvSpPr txBox="1"/>
                <p:nvPr/>
              </p:nvSpPr>
              <p:spPr>
                <a:xfrm>
                  <a:off x="962135" y="210980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Recovery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1E38365-72CC-4F47-8B86-8F2FB45F6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135" y="2109809"/>
                  <a:ext cx="2481503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9836" r="-196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821F474-57DA-42A4-A104-A58E453193C8}"/>
              </a:ext>
            </a:extLst>
          </p:cNvPr>
          <p:cNvGrpSpPr/>
          <p:nvPr/>
        </p:nvGrpSpPr>
        <p:grpSpPr>
          <a:xfrm>
            <a:off x="7556811" y="2679968"/>
            <a:ext cx="958539" cy="724233"/>
            <a:chOff x="7556811" y="2679968"/>
            <a:chExt cx="958539" cy="72423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848585-41B2-48AC-8E44-1659F78BE6DB}"/>
                </a:ext>
              </a:extLst>
            </p:cNvPr>
            <p:cNvSpPr txBox="1"/>
            <p:nvPr/>
          </p:nvSpPr>
          <p:spPr>
            <a:xfrm>
              <a:off x="8131892" y="303486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286F71-4572-4C85-898E-8FC498D2EF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56811" y="2679968"/>
              <a:ext cx="648607" cy="4784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463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7" grpId="0"/>
      <p:bldP spid="48" grpId="0"/>
      <p:bldP spid="4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epidemiology_sir.py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D8745-9682-4A43-9C4B-B1A03CF1BF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798" y="1316090"/>
            <a:ext cx="7156404" cy="554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7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69</a:t>
            </a:fld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B46B60-B7FC-4EF8-8703-EBC8C929858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SIR Model Epidemiology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9A569-4BC9-42D7-A376-5DB2BA8532D8}"/>
              </a:ext>
            </a:extLst>
          </p:cNvPr>
          <p:cNvSpPr txBox="1"/>
          <p:nvPr/>
        </p:nvSpPr>
        <p:spPr>
          <a:xfrm>
            <a:off x="5235677" y="1651590"/>
            <a:ext cx="35396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infected population will drop </a:t>
            </a:r>
            <a:r>
              <a:rPr lang="en-US" sz="2000" i="1" dirty="0"/>
              <a:t>more slowly</a:t>
            </a:r>
            <a:r>
              <a:rPr lang="en-US" sz="2000" dirty="0"/>
              <a:t> than its rise, hence it takes </a:t>
            </a:r>
            <a:r>
              <a:rPr lang="en-US" sz="2000" b="1" dirty="0">
                <a:solidFill>
                  <a:srgbClr val="FF0000"/>
                </a:solidFill>
              </a:rPr>
              <a:t>longer</a:t>
            </a:r>
            <a:r>
              <a:rPr lang="en-US" sz="2000" dirty="0"/>
              <a:t> to </a:t>
            </a:r>
            <a:r>
              <a:rPr lang="en-US" sz="2000" b="1" dirty="0"/>
              <a:t>rid</a:t>
            </a:r>
            <a:r>
              <a:rPr lang="en-US" sz="2000" dirty="0"/>
              <a:t> a population of infection than it takes for the initial infection to spread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small but not </a:t>
            </a:r>
            <a:r>
              <a:rPr lang="en-US" sz="2000" i="1" dirty="0"/>
              <a:t>insignificant</a:t>
            </a:r>
            <a:r>
              <a:rPr lang="en-US" sz="2000" dirty="0"/>
              <a:t> </a:t>
            </a:r>
            <a:r>
              <a:rPr lang="en-US" sz="2000" b="1" dirty="0"/>
              <a:t>percentage</a:t>
            </a:r>
            <a:r>
              <a:rPr lang="en-US" sz="2000" dirty="0"/>
              <a:t> of people will </a:t>
            </a:r>
            <a:r>
              <a:rPr lang="en-US" sz="2000" b="1" i="1" dirty="0">
                <a:solidFill>
                  <a:srgbClr val="FF0000"/>
                </a:solidFill>
              </a:rPr>
              <a:t>always</a:t>
            </a:r>
            <a:r>
              <a:rPr lang="en-US" sz="2000" dirty="0"/>
              <a:t> remain susceptible; hence the need for a long-term vaccination sustainment program becomes evident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6DC1C-CBF8-49D3-857A-DA139C9A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78" y="1561958"/>
            <a:ext cx="4982814" cy="38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9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7585FED-591B-4ED4-8C37-EF522DC8C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80" y="1465614"/>
            <a:ext cx="7066641" cy="4986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projectile_motion.py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AA6C1E-9177-4506-8BC9-5FA39355EF56}"/>
              </a:ext>
            </a:extLst>
          </p:cNvPr>
          <p:cNvGrpSpPr/>
          <p:nvPr/>
        </p:nvGrpSpPr>
        <p:grpSpPr>
          <a:xfrm>
            <a:off x="3674772" y="1606232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653A66D-62E8-4A8C-888C-88CC057F5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48AB67-6C81-4AD6-BB7F-77604E7FC3D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B1C58-757C-4F5E-A81B-385471E43705}"/>
              </a:ext>
            </a:extLst>
          </p:cNvPr>
          <p:cNvGrpSpPr/>
          <p:nvPr/>
        </p:nvGrpSpPr>
        <p:grpSpPr>
          <a:xfrm>
            <a:off x="6030248" y="2221329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43D938-E553-4FDA-9257-3E4CFCF99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9A722E-95D6-4117-B2ED-9C41A374E0A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D3E88B-66D4-4656-A64E-A8C6F4C74536}"/>
              </a:ext>
            </a:extLst>
          </p:cNvPr>
          <p:cNvGrpSpPr/>
          <p:nvPr/>
        </p:nvGrpSpPr>
        <p:grpSpPr>
          <a:xfrm>
            <a:off x="2635625" y="3252745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37544C-4FCA-4C24-BFE0-A60C877154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C1957B1-7938-453B-B3D1-8BD2A5041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D82559-B8C2-4745-904E-28388AF65B18}"/>
              </a:ext>
            </a:extLst>
          </p:cNvPr>
          <p:cNvGrpSpPr/>
          <p:nvPr/>
        </p:nvGrpSpPr>
        <p:grpSpPr>
          <a:xfrm>
            <a:off x="3916312" y="4311916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53349B-9E40-4C0B-9471-8AC9F26F184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E6EEEC8-9280-4439-BFDD-14DE99009C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7D1DB26-40E9-4917-B1D8-C39D9819A9A2}"/>
              </a:ext>
            </a:extLst>
          </p:cNvPr>
          <p:cNvSpPr/>
          <p:nvPr/>
        </p:nvSpPr>
        <p:spPr>
          <a:xfrm>
            <a:off x="1888332" y="1692839"/>
            <a:ext cx="585787" cy="21816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ne Callout 2 6">
            <a:extLst>
              <a:ext uri="{FF2B5EF4-FFF2-40B4-BE49-F238E27FC236}">
                <a16:creationId xmlns:a16="http://schemas.microsoft.com/office/drawing/2014/main" id="{3F1081CE-BA85-4CF1-8D4C-F192D34107C1}"/>
              </a:ext>
            </a:extLst>
          </p:cNvPr>
          <p:cNvSpPr/>
          <p:nvPr/>
        </p:nvSpPr>
        <p:spPr>
          <a:xfrm>
            <a:off x="6083766" y="5194631"/>
            <a:ext cx="2502195" cy="6901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6327"/>
              <a:gd name="adj6" fmla="val -4613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trampoline is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10m long x 2 m high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Line Callout 2 11">
                <a:extLst>
                  <a:ext uri="{FF2B5EF4-FFF2-40B4-BE49-F238E27FC236}">
                    <a16:creationId xmlns:a16="http://schemas.microsoft.com/office/drawing/2014/main" id="{420EE323-D6DB-49BB-91D1-10B72FB69F9F}"/>
                  </a:ext>
                </a:extLst>
              </p:cNvPr>
              <p:cNvSpPr/>
              <p:nvPr/>
            </p:nvSpPr>
            <p:spPr>
              <a:xfrm>
                <a:off x="4980652" y="3011118"/>
                <a:ext cx="3941135" cy="659219"/>
              </a:xfrm>
              <a:prstGeom prst="borderCallout2">
                <a:avLst>
                  <a:gd name="adj1" fmla="val 55672"/>
                  <a:gd name="adj2" fmla="val 1445"/>
                  <a:gd name="adj3" fmla="val 70658"/>
                  <a:gd name="adj4" fmla="val -6580"/>
                  <a:gd name="adj5" fmla="val 136590"/>
                  <a:gd name="adj6" fmla="val -7661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Line Callout 2 11">
                <a:extLst>
                  <a:ext uri="{FF2B5EF4-FFF2-40B4-BE49-F238E27FC236}">
                    <a16:creationId xmlns:a16="http://schemas.microsoft.com/office/drawing/2014/main" id="{420EE323-D6DB-49BB-91D1-10B72FB69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652" y="3011118"/>
                <a:ext cx="3941135" cy="659219"/>
              </a:xfrm>
              <a:prstGeom prst="borderCallout2">
                <a:avLst>
                  <a:gd name="adj1" fmla="val 55672"/>
                  <a:gd name="adj2" fmla="val 1445"/>
                  <a:gd name="adj3" fmla="val 70658"/>
                  <a:gd name="adj4" fmla="val -6580"/>
                  <a:gd name="adj5" fmla="val 136590"/>
                  <a:gd name="adj6" fmla="val -7661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510666B3-87EE-4E25-929D-C550A5B384D7}"/>
              </a:ext>
            </a:extLst>
          </p:cNvPr>
          <p:cNvSpPr/>
          <p:nvPr/>
        </p:nvSpPr>
        <p:spPr>
          <a:xfrm>
            <a:off x="3989763" y="3750611"/>
            <a:ext cx="383459" cy="21816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424E4B-6F3C-400F-A42E-D6314395ED62}"/>
              </a:ext>
            </a:extLst>
          </p:cNvPr>
          <p:cNvSpPr/>
          <p:nvPr/>
        </p:nvSpPr>
        <p:spPr>
          <a:xfrm>
            <a:off x="1902308" y="4376199"/>
            <a:ext cx="494305" cy="21816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6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2C361-8441-4D70-95B0-7B4EFDA7B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17462-CD8E-4E5A-874F-AFF7390F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277" y="334561"/>
            <a:ext cx="5891445" cy="63869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455693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611777"/>
                <a:ext cx="8188081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to develop the 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equations of motion </a:t>
                </a:r>
                <a:r>
                  <a:rPr lang="en-US" sz="2400" dirty="0"/>
                  <a:t>to accurately plot the 2D trajectory of a projectile moving through a uniform gravitational field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Method (</a:t>
                </a:r>
                <a:r>
                  <a:rPr lang="en-US" sz="2400" b="1" dirty="0"/>
                  <a:t>time step analysis</a:t>
                </a:r>
                <a:r>
                  <a:rPr lang="en-US" sz="2400" dirty="0"/>
                  <a:t>) yields numeric solutions to differential equations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model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order differentials by representing them as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chain of linked 1</a:t>
                </a:r>
                <a:r>
                  <a:rPr lang="en-US" sz="2000" b="1" baseline="30000" dirty="0">
                    <a:solidFill>
                      <a:srgbClr val="00B050"/>
                    </a:solidFill>
                  </a:rPr>
                  <a:t>st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order equations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Euler-Cromer is better when modelling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harmonic oscillators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Increasing the number of time steps (decreasing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improves the accuracy of the estimations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However, using more time steps also causes the program to take much longer to produce an answer - scientific computing aims to balance the competing demands between greater accuracy and greater speed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611777"/>
                <a:ext cx="8188081" cy="4840898"/>
              </a:xfrm>
              <a:blipFill>
                <a:blip r:embed="rId3"/>
                <a:stretch>
                  <a:fillRect l="-1042" t="-1761" r="-1415" b="-1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7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65" y="1825625"/>
            <a:ext cx="431067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 err="1">
                <a:solidFill>
                  <a:srgbClr val="00B050"/>
                </a:solidFill>
              </a:rPr>
              <a:t>scipy</a:t>
            </a:r>
            <a:r>
              <a:rPr lang="en-US" sz="2400" dirty="0"/>
              <a:t> package has many numerical solvers for </a:t>
            </a:r>
            <a:r>
              <a:rPr lang="en-US" sz="2400" b="1" dirty="0"/>
              <a:t>systems</a:t>
            </a:r>
            <a:r>
              <a:rPr lang="en-US" sz="2400" dirty="0"/>
              <a:t> of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Even a simple set of </a:t>
            </a:r>
            <a:r>
              <a:rPr lang="en-US" sz="2400" b="1" dirty="0">
                <a:solidFill>
                  <a:srgbClr val="0070C0"/>
                </a:solidFill>
              </a:rPr>
              <a:t>linked</a:t>
            </a:r>
            <a:r>
              <a:rPr lang="en-US" sz="2400" dirty="0"/>
              <a:t> differential equations can yield highly complex long-term behavior of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dynamical systems have </a:t>
            </a:r>
            <a:r>
              <a:rPr lang="en-US" sz="2400" b="1" dirty="0">
                <a:solidFill>
                  <a:srgbClr val="FF0000"/>
                </a:solidFill>
              </a:rPr>
              <a:t>critical values </a:t>
            </a:r>
            <a:r>
              <a:rPr lang="en-US" sz="2400" dirty="0"/>
              <a:t>that are related to its fundamental equilibrium points (consider the damping constant)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31E13-C236-4A66-990D-FFBF820FF1EA}"/>
              </a:ext>
            </a:extLst>
          </p:cNvPr>
          <p:cNvSpPr txBox="1">
            <a:spLocks/>
          </p:cNvSpPr>
          <p:nvPr/>
        </p:nvSpPr>
        <p:spPr>
          <a:xfrm>
            <a:off x="4753219" y="1825625"/>
            <a:ext cx="431067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38DB74-4B39-4DDF-93FD-DBF1B4317574}"/>
              </a:ext>
            </a:extLst>
          </p:cNvPr>
          <p:cNvSpPr txBox="1">
            <a:spLocks/>
          </p:cNvSpPr>
          <p:nvPr/>
        </p:nvSpPr>
        <p:spPr>
          <a:xfrm>
            <a:off x="4753219" y="1825625"/>
            <a:ext cx="431067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S-I-R</a:t>
            </a:r>
            <a:r>
              <a:rPr lang="en-US" sz="2400" dirty="0"/>
              <a:t> epidemiology models have been greatly enhanced by modern research in computational biology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estimate solutions to systems of linked </a:t>
            </a:r>
            <a:r>
              <a:rPr lang="en-US" sz="2400" b="1" dirty="0">
                <a:solidFill>
                  <a:srgbClr val="7030A0"/>
                </a:solidFill>
              </a:rPr>
              <a:t>non-linear</a:t>
            </a:r>
            <a:r>
              <a:rPr lang="en-US" sz="2400" dirty="0"/>
              <a:t> ODEs using the Runge-</a:t>
            </a:r>
            <a:r>
              <a:rPr lang="en-US" sz="2400" dirty="0" err="1"/>
              <a:t>Kutta</a:t>
            </a:r>
            <a:r>
              <a:rPr lang="en-US" sz="2400" dirty="0"/>
              <a:t>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language of all science is </a:t>
            </a:r>
            <a:r>
              <a:rPr lang="en-US" sz="2400" b="1" dirty="0">
                <a:solidFill>
                  <a:srgbClr val="FF0000"/>
                </a:solidFill>
              </a:rPr>
              <a:t>Differential Equations </a:t>
            </a:r>
            <a:r>
              <a:rPr lang="en-US" sz="2400" dirty="0"/>
              <a:t>– please try to learn about them!</a:t>
            </a: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D3022-84C1-4DF8-8B89-4059084F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368" y="1468581"/>
            <a:ext cx="5531495" cy="4952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projectile_motion.py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sp>
        <p:nvSpPr>
          <p:cNvPr id="25" name="Line Callout 2 6">
            <a:extLst>
              <a:ext uri="{FF2B5EF4-FFF2-40B4-BE49-F238E27FC236}">
                <a16:creationId xmlns:a16="http://schemas.microsoft.com/office/drawing/2014/main" id="{3F1081CE-BA85-4CF1-8D4C-F192D34107C1}"/>
              </a:ext>
            </a:extLst>
          </p:cNvPr>
          <p:cNvSpPr/>
          <p:nvPr/>
        </p:nvSpPr>
        <p:spPr>
          <a:xfrm>
            <a:off x="5891845" y="2813552"/>
            <a:ext cx="2925657" cy="1261093"/>
          </a:xfrm>
          <a:prstGeom prst="borderCallout2">
            <a:avLst>
              <a:gd name="adj1" fmla="val 35123"/>
              <a:gd name="adj2" fmla="val -4552"/>
              <a:gd name="adj3" fmla="val 47403"/>
              <a:gd name="adj4" fmla="val -40612"/>
              <a:gd name="adj5" fmla="val 71827"/>
              <a:gd name="adj6" fmla="val -5004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frame number </a:t>
            </a:r>
            <a:r>
              <a:rPr lang="en-US" b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rgbClr val="FF0000"/>
                </a:solidFill>
              </a:rPr>
              <a:t> is the index number in the </a:t>
            </a:r>
            <a:r>
              <a:rPr lang="en-US" b="1" dirty="0" err="1">
                <a:solidFill>
                  <a:schemeClr val="tx1"/>
                </a:solidFill>
              </a:rPr>
              <a:t>xa</a:t>
            </a:r>
            <a:r>
              <a:rPr lang="en-US" dirty="0">
                <a:solidFill>
                  <a:srgbClr val="FF0000"/>
                </a:solidFill>
              </a:rPr>
              <a:t> array (the </a:t>
            </a:r>
            <a:r>
              <a:rPr lang="en-US" dirty="0">
                <a:solidFill>
                  <a:schemeClr val="tx1"/>
                </a:solidFill>
              </a:rPr>
              <a:t>200 x-coordinates </a:t>
            </a:r>
            <a:r>
              <a:rPr lang="en-US" dirty="0">
                <a:solidFill>
                  <a:srgbClr val="FF0000"/>
                </a:solidFill>
              </a:rPr>
              <a:t>of the flying performer)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F1281B-BF66-4D5A-B4E0-BDC2CD0EEBC3}"/>
              </a:ext>
            </a:extLst>
          </p:cNvPr>
          <p:cNvGrpSpPr/>
          <p:nvPr/>
        </p:nvGrpSpPr>
        <p:grpSpPr>
          <a:xfrm>
            <a:off x="4953616" y="1434054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22852AE-2CC3-4A84-8668-965C2DCAA2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588E38-B838-4B15-AB85-D8A4401537D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78E834-B590-48C9-B096-C2347EBAF097}"/>
              </a:ext>
            </a:extLst>
          </p:cNvPr>
          <p:cNvGrpSpPr/>
          <p:nvPr/>
        </p:nvGrpSpPr>
        <p:grpSpPr>
          <a:xfrm>
            <a:off x="6332280" y="2424240"/>
            <a:ext cx="1076632" cy="369332"/>
            <a:chOff x="4704120" y="2356972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8CD660-F453-4DDA-ADD7-6A643B2EE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5AF898-6226-475A-B97E-31129C76A96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65E832-4312-433B-A064-165A3950742F}"/>
              </a:ext>
            </a:extLst>
          </p:cNvPr>
          <p:cNvGrpSpPr/>
          <p:nvPr/>
        </p:nvGrpSpPr>
        <p:grpSpPr>
          <a:xfrm>
            <a:off x="3985102" y="2903282"/>
            <a:ext cx="1068643" cy="369332"/>
            <a:chOff x="3647644" y="4910075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8D1E567-D363-4744-821B-A4E64186CD5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25AA5C8-6116-4017-8C7B-7E801D0A26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A5395B1-FF20-4E20-AA39-30DCC12A9390}"/>
              </a:ext>
            </a:extLst>
          </p:cNvPr>
          <p:cNvGrpSpPr/>
          <p:nvPr/>
        </p:nvGrpSpPr>
        <p:grpSpPr>
          <a:xfrm>
            <a:off x="5709930" y="413824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23E4A6-06C6-4D37-BA55-0F4ED4BBB62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59B1718-74D3-42AA-915F-4B45CE59DB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89C888-A2A5-4366-9765-EA1B8C867EBA}"/>
              </a:ext>
            </a:extLst>
          </p:cNvPr>
          <p:cNvGrpSpPr/>
          <p:nvPr/>
        </p:nvGrpSpPr>
        <p:grpSpPr>
          <a:xfrm>
            <a:off x="4722542" y="461716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ABF253-C5B8-489C-B0D2-7922884C59C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65E8B80-B401-4C14-BB5C-A7346D281E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D0DD1AC-AF21-4DED-9573-1B38F11DCD36}"/>
              </a:ext>
            </a:extLst>
          </p:cNvPr>
          <p:cNvGrpSpPr/>
          <p:nvPr/>
        </p:nvGrpSpPr>
        <p:grpSpPr>
          <a:xfrm>
            <a:off x="6999550" y="5106933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3CAB570-819D-43FB-B89B-ACC83F8ED91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0902C60-3369-4D5E-BB9B-1ECDCB208D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1463C51-7F01-4590-A713-046593BAB9F1}"/>
              </a:ext>
            </a:extLst>
          </p:cNvPr>
          <p:cNvGrpSpPr/>
          <p:nvPr/>
        </p:nvGrpSpPr>
        <p:grpSpPr>
          <a:xfrm>
            <a:off x="4013141" y="6086394"/>
            <a:ext cx="1084769" cy="369332"/>
            <a:chOff x="3912011" y="6259384"/>
            <a:chExt cx="1084769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567924E-4F08-43E4-B7E5-3A48ED3A36FC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8A9E61F-4066-4645-B50B-E0DE4176E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943863F-3FC8-4401-9F63-1EF876D02F4F}"/>
              </a:ext>
            </a:extLst>
          </p:cNvPr>
          <p:cNvSpPr/>
          <p:nvPr/>
        </p:nvSpPr>
        <p:spPr>
          <a:xfrm>
            <a:off x="3562320" y="4925961"/>
            <a:ext cx="383458" cy="243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1C5611F-E697-415D-A408-ED36EAB3BE0B}"/>
              </a:ext>
            </a:extLst>
          </p:cNvPr>
          <p:cNvSpPr/>
          <p:nvPr/>
        </p:nvSpPr>
        <p:spPr>
          <a:xfrm>
            <a:off x="2748701" y="2487231"/>
            <a:ext cx="383458" cy="243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5F2BAAB-8618-41CC-8B73-BF0825DF71AD}"/>
              </a:ext>
            </a:extLst>
          </p:cNvPr>
          <p:cNvCxnSpPr>
            <a:stCxn id="6" idx="1"/>
            <a:endCxn id="48" idx="1"/>
          </p:cNvCxnSpPr>
          <p:nvPr/>
        </p:nvCxnSpPr>
        <p:spPr>
          <a:xfrm rot="10800000">
            <a:off x="2748702" y="2608906"/>
            <a:ext cx="813619" cy="2438730"/>
          </a:xfrm>
          <a:prstGeom prst="bentConnector3">
            <a:avLst>
              <a:gd name="adj1" fmla="val 165257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0C400FE-4EE4-4783-9A01-769D01DE6C5D}"/>
              </a:ext>
            </a:extLst>
          </p:cNvPr>
          <p:cNvSpPr/>
          <p:nvPr/>
        </p:nvSpPr>
        <p:spPr>
          <a:xfrm>
            <a:off x="3467101" y="6154795"/>
            <a:ext cx="518002" cy="21816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9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projectile_motion.py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DD34A9-F348-44B4-9102-EBEB8FE2B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11561"/>
            <a:ext cx="6114286" cy="5200000"/>
          </a:xfrm>
          <a:prstGeom prst="rect">
            <a:avLst/>
          </a:prstGeom>
        </p:spPr>
      </p:pic>
      <p:sp>
        <p:nvSpPr>
          <p:cNvPr id="49" name="Speech Bubble: Rectangle with Corners Rounded 48">
            <a:extLst>
              <a:ext uri="{FF2B5EF4-FFF2-40B4-BE49-F238E27FC236}">
                <a16:creationId xmlns:a16="http://schemas.microsoft.com/office/drawing/2014/main" id="{FE38BCD0-B837-4432-A626-1150EEA3DC38}"/>
              </a:ext>
            </a:extLst>
          </p:cNvPr>
          <p:cNvSpPr/>
          <p:nvPr/>
        </p:nvSpPr>
        <p:spPr>
          <a:xfrm>
            <a:off x="4011560" y="4107425"/>
            <a:ext cx="1843549" cy="929149"/>
          </a:xfrm>
          <a:prstGeom prst="wedgeRoundRectCallout">
            <a:avLst>
              <a:gd name="adj1" fmla="val 18367"/>
              <a:gd name="adj2" fmla="val 1513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 trampoline is 400m from the cannon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B3B391-581C-4C6D-8FCD-ED8976C67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368" y="5680352"/>
            <a:ext cx="862288" cy="2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5563</TotalTime>
  <Words>2676</Words>
  <Application>Microsoft Office PowerPoint</Application>
  <PresentationFormat>On-screen Show (4:3)</PresentationFormat>
  <Paragraphs>569</Paragraphs>
  <Slides>72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Goals</vt:lpstr>
      <vt:lpstr>Session Goals</vt:lpstr>
      <vt:lpstr>Projectile Motion</vt:lpstr>
      <vt:lpstr>Projectile Motion</vt:lpstr>
      <vt:lpstr>Open projectile_motion.py</vt:lpstr>
      <vt:lpstr>View projectile_motion.py</vt:lpstr>
      <vt:lpstr>View projectile_motion.py</vt:lpstr>
      <vt:lpstr>Run projectile_motion.py</vt:lpstr>
      <vt:lpstr>Edit projectile_motion.py</vt:lpstr>
      <vt:lpstr>Run projectile_motion.py</vt:lpstr>
      <vt:lpstr>Modelling Nuclear Decay</vt:lpstr>
      <vt:lpstr>Fluorine-18</vt:lpstr>
      <vt:lpstr>Fluorine-18</vt:lpstr>
      <vt:lpstr>Open nuclear_decay.py</vt:lpstr>
      <vt:lpstr>Open nuclear_decay.py</vt:lpstr>
      <vt:lpstr>Open nuclear_decay.py</vt:lpstr>
      <vt:lpstr>Run nuclear_delay.py</vt:lpstr>
      <vt:lpstr>PowerPoint Presentation</vt:lpstr>
      <vt:lpstr>Modelling Carbon-14 Decay</vt:lpstr>
      <vt:lpstr>Edit nuclear_decay.py</vt:lpstr>
      <vt:lpstr>Run nuclear_decay.py</vt:lpstr>
      <vt:lpstr>Modelling a Simple Pendulum</vt:lpstr>
      <vt:lpstr>Modelling a Simple Pendulum</vt:lpstr>
      <vt:lpstr>Modelling a Simple Pendulum</vt:lpstr>
      <vt:lpstr>Open pendulum.py</vt:lpstr>
      <vt:lpstr>View pendulum.py</vt:lpstr>
      <vt:lpstr>Run pendulum.py</vt:lpstr>
      <vt:lpstr>Instability of Euler Method For Highly Oscillatory Modes</vt:lpstr>
      <vt:lpstr>The Euler-Cromer Method</vt:lpstr>
      <vt:lpstr>Edit pendulum.py</vt:lpstr>
      <vt:lpstr>Run pendulum.py</vt:lpstr>
      <vt:lpstr>Runge-Kutta Methods</vt:lpstr>
      <vt:lpstr>Runge-Kutta Methods</vt:lpstr>
      <vt:lpstr>Runge-Kutta Methods</vt:lpstr>
      <vt:lpstr>Open ode_rk4.py</vt:lpstr>
      <vt:lpstr>Open ode_rk4.py</vt:lpstr>
      <vt:lpstr>Run ode_rk4.py</vt:lpstr>
      <vt:lpstr>Open pendulum_rk4.py</vt:lpstr>
      <vt:lpstr>Run pendulum_rk4.py</vt:lpstr>
      <vt:lpstr>Coupled Harmonograph</vt:lpstr>
      <vt:lpstr>Coupled Harmonograph</vt:lpstr>
      <vt:lpstr>Open harmonography.py</vt:lpstr>
      <vt:lpstr>Run harmonography.py</vt:lpstr>
      <vt:lpstr>Edit harmonography.py</vt:lpstr>
      <vt:lpstr>Lissajous Figures</vt:lpstr>
      <vt:lpstr>Lissajous Orbits</vt:lpstr>
      <vt:lpstr>Lissajous Orbits</vt:lpstr>
      <vt:lpstr>Lissajous Orbits</vt:lpstr>
      <vt:lpstr>PowerPoint Presentation</vt:lpstr>
      <vt:lpstr>Solve ODEs with SciPy</vt:lpstr>
      <vt:lpstr>Open pendulum_scipy.py</vt:lpstr>
      <vt:lpstr>Run pendulum_scipy.py</vt:lpstr>
      <vt:lpstr>Damped Harmonic Oscillator</vt:lpstr>
      <vt:lpstr>Damped Harmonic Oscillator</vt:lpstr>
      <vt:lpstr>Damped Harmonic Oscillator</vt:lpstr>
      <vt:lpstr>Open pendulum_damped.py</vt:lpstr>
      <vt:lpstr>Open pendulum_damped.py</vt:lpstr>
      <vt:lpstr>Run pendulum_damped.py</vt:lpstr>
      <vt:lpstr>PowerPoint Presentation</vt:lpstr>
      <vt:lpstr>Open predator_prey.py</vt:lpstr>
      <vt:lpstr>Edit predator_prey.py</vt:lpstr>
      <vt:lpstr>Edit predator_prey.py</vt:lpstr>
      <vt:lpstr>Run predator_prey.py</vt:lpstr>
      <vt:lpstr>PowerPoint Presentation</vt:lpstr>
      <vt:lpstr>PowerPoint Presentation</vt:lpstr>
      <vt:lpstr>Open epidemiology_sir.py</vt:lpstr>
      <vt:lpstr>Run epidemiology_sir.py</vt:lpstr>
      <vt:lpstr>PowerPoint Presentation</vt:lpstr>
      <vt:lpstr>PowerPoint Presentation</vt:lpstr>
      <vt:lpstr>Now you know…</vt:lpstr>
      <vt:lpstr>Now you know…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870</cp:revision>
  <cp:lastPrinted>2015-06-01T00:45:11Z</cp:lastPrinted>
  <dcterms:created xsi:type="dcterms:W3CDTF">2014-09-21T17:58:26Z</dcterms:created>
  <dcterms:modified xsi:type="dcterms:W3CDTF">2021-06-14T02:53:07Z</dcterms:modified>
</cp:coreProperties>
</file>